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70"/>
  </p:notesMasterIdLst>
  <p:handoutMasterIdLst>
    <p:handoutMasterId r:id="rId71"/>
  </p:handoutMasterIdLst>
  <p:sldIdLst>
    <p:sldId id="289" r:id="rId2"/>
    <p:sldId id="258" r:id="rId3"/>
    <p:sldId id="282" r:id="rId4"/>
    <p:sldId id="260" r:id="rId5"/>
    <p:sldId id="351" r:id="rId6"/>
    <p:sldId id="352" r:id="rId7"/>
    <p:sldId id="353" r:id="rId8"/>
    <p:sldId id="354" r:id="rId9"/>
    <p:sldId id="414" r:id="rId10"/>
    <p:sldId id="356" r:id="rId11"/>
    <p:sldId id="355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</p:sldIdLst>
  <p:sldSz cx="9144000" cy="6858000" type="screen4x3"/>
  <p:notesSz cx="6805613" cy="9939338"/>
  <p:embeddedFontLst>
    <p:embeddedFont>
      <p:font typeface="Cambria Math" panose="02040503050406030204" pitchFamily="18" charset="0"/>
      <p:regular r:id="rId72"/>
    </p:embeddedFont>
    <p:embeddedFont>
      <p:font typeface="HY견고딕" panose="02030600000101010101" pitchFamily="18" charset="-127"/>
      <p:regular r:id="rId73"/>
    </p:embeddedFont>
    <p:embeddedFont>
      <p:font typeface="나눔바른고딕" panose="020B0603020101020101" pitchFamily="50" charset="-127"/>
      <p:regular r:id="rId74"/>
      <p:bold r:id="rId75"/>
    </p:embeddedFont>
    <p:embeddedFont>
      <p:font typeface="나눔손글씨 펜" panose="03040600000000000000" pitchFamily="66" charset="-127"/>
      <p:regular r:id="rId76"/>
    </p:embeddedFont>
    <p:embeddedFont>
      <p:font typeface="맑은 고딕" panose="020B0503020000020004" pitchFamily="50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1">
          <p15:clr>
            <a:srgbClr val="A4A3A4"/>
          </p15:clr>
        </p15:guide>
        <p15:guide id="4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137" d="100"/>
          <a:sy n="137" d="100"/>
        </p:scale>
        <p:origin x="114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A642-BD8C-4863-AE8E-275220A3C5A7}" type="datetimeFigureOut">
              <a:rPr lang="ko-KR" altLang="en-US" smtClean="0"/>
              <a:t>2019-10-13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2D2D1-5EFB-4AA6-804B-33AE36D56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64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9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2019-10-13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비지도</a:t>
            </a:r>
            <a:r>
              <a:rPr lang="en-US" altLang="ko-KR" dirty="0"/>
              <a:t> </a:t>
            </a:r>
            <a:r>
              <a:rPr lang="ko-KR" altLang="en-US"/>
              <a:t>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군집화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에서 식 </a:t>
                </a:r>
                <a:r>
                  <a:rPr lang="en-US" altLang="ko-KR" dirty="0"/>
                  <a:t>(6.1)</a:t>
                </a:r>
                <a:r>
                  <a:rPr lang="ko-KR" altLang="en-US" dirty="0"/>
                  <a:t>을 만족하는 군집집합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찾아내는 작업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군집의 개수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는 주어지는 경우와 자동으로 찾아야 하는 경우가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군집화를 </a:t>
                </a:r>
                <a:r>
                  <a:rPr lang="ko-KR" altLang="en-US"/>
                  <a:t>부류 발견</a:t>
                </a:r>
                <a:r>
                  <a:rPr lang="en-US" altLang="ko-KR"/>
                  <a:t>(class discovery)</a:t>
                </a:r>
                <a:r>
                  <a:rPr lang="ko-KR" altLang="en-US"/>
                  <a:t> </a:t>
                </a:r>
                <a:r>
                  <a:rPr lang="ko-KR" altLang="en-US" dirty="0"/>
                  <a:t>작업이라 부르기도 함</a:t>
                </a:r>
                <a:endParaRPr lang="en-US" altLang="ko-KR" dirty="0"/>
              </a:p>
              <a:p>
                <a:r>
                  <a:rPr lang="ko-KR" altLang="en-US" dirty="0"/>
                  <a:t>군집화의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주관성</a:t>
                </a:r>
                <a:endParaRPr lang="en-US" altLang="ko-KR" dirty="0">
                  <a:solidFill>
                    <a:srgbClr val="FF0000"/>
                  </a:solidFill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25" y="1700807"/>
            <a:ext cx="4667093" cy="115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11352"/>
            <a:ext cx="7909769" cy="194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5D8B84-E851-4245-9666-9BE849359DC0}"/>
              </a:ext>
            </a:extLst>
          </p:cNvPr>
          <p:cNvSpPr txBox="1"/>
          <p:nvPr/>
        </p:nvSpPr>
        <p:spPr>
          <a:xfrm>
            <a:off x="3131840" y="1696026"/>
            <a:ext cx="3168352" cy="41653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100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군집이 하나 이상의 샘플을 가져야 함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2,3)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샘플이 단 하나의 군집에 속해야 함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E780C-91F7-4FE8-9EA5-E89DC8917CC2}"/>
              </a:ext>
            </a:extLst>
          </p:cNvPr>
          <p:cNvSpPr txBox="1"/>
          <p:nvPr/>
        </p:nvSpPr>
        <p:spPr>
          <a:xfrm>
            <a:off x="3131840" y="2425234"/>
            <a:ext cx="5616624" cy="46625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경성 군집화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(hard clustering):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샘플이 하나의 군집에 속하도록 강제하는 방식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연성 군집화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(soft clustering):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샘플마다 군집에 속하는 정도를 다르게 할 수 있는 방식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624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알고리즘의 특성</a:t>
            </a:r>
            <a:endParaRPr lang="en-US" altLang="ko-KR" dirty="0"/>
          </a:p>
          <a:p>
            <a:pPr lvl="1"/>
            <a:r>
              <a:rPr lang="ko-KR" altLang="en-US" dirty="0"/>
              <a:t>원리</a:t>
            </a:r>
            <a:r>
              <a:rPr lang="en-US" altLang="ko-KR" dirty="0"/>
              <a:t> </a:t>
            </a:r>
            <a:r>
              <a:rPr lang="ko-KR" altLang="en-US" dirty="0"/>
              <a:t>단순하지만 성능이 좋아 인기 좋음</a:t>
            </a:r>
            <a:endParaRPr lang="en-US" altLang="ko-KR" dirty="0"/>
          </a:p>
          <a:p>
            <a:pPr lvl="1"/>
            <a:r>
              <a:rPr lang="ko-KR" altLang="en-US" dirty="0"/>
              <a:t>직관적으로 이해하기 쉽고 구현 쉬움</a:t>
            </a:r>
            <a:endParaRPr lang="en-US" altLang="ko-KR" dirty="0"/>
          </a:p>
          <a:p>
            <a:pPr lvl="1"/>
            <a:r>
              <a:rPr lang="en-US" altLang="ko-KR"/>
              <a:t>(</a:t>
            </a:r>
            <a:r>
              <a:rPr lang="ko-KR" altLang="en-US"/>
              <a:t>단점</a:t>
            </a:r>
            <a:r>
              <a:rPr lang="en-US" altLang="ko-KR"/>
              <a:t>) </a:t>
            </a:r>
            <a:r>
              <a:rPr lang="ko-KR" altLang="en-US"/>
              <a:t>군집 </a:t>
            </a:r>
            <a:r>
              <a:rPr lang="ko-KR" altLang="en-US" dirty="0"/>
              <a:t>개수 </a:t>
            </a:r>
            <a:r>
              <a:rPr lang="en-US" altLang="ko-KR" i="1" dirty="0"/>
              <a:t>k</a:t>
            </a:r>
            <a:r>
              <a:rPr lang="ko-KR" altLang="en-US"/>
              <a:t>를 미리 지정해야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78710"/>
            <a:ext cx="6598213" cy="386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1A8E7-8614-4908-87D6-5B501047C015}"/>
              </a:ext>
            </a:extLst>
          </p:cNvPr>
          <p:cNvSpPr txBox="1"/>
          <p:nvPr/>
        </p:nvSpPr>
        <p:spPr>
          <a:xfrm>
            <a:off x="5148065" y="3573016"/>
            <a:ext cx="3816423" cy="2443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임의로 초기화 또는 데이터 분포에 대한 개략적인 사전 지식을 활용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44D86-4E9A-4A00-B0C5-3265CCDFEFE7}"/>
              </a:ext>
            </a:extLst>
          </p:cNvPr>
          <p:cNvSpPr txBox="1"/>
          <p:nvPr/>
        </p:nvSpPr>
        <p:spPr>
          <a:xfrm>
            <a:off x="5327577" y="5445224"/>
            <a:ext cx="1692695" cy="2443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평균값으로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D2993-1417-4412-BB74-0D2C60C3F53A}"/>
              </a:ext>
            </a:extLst>
          </p:cNvPr>
          <p:cNvSpPr txBox="1"/>
          <p:nvPr/>
        </p:nvSpPr>
        <p:spPr>
          <a:xfrm>
            <a:off x="7236296" y="4840816"/>
            <a:ext cx="432047" cy="2443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 lnSpcReduction="200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수렴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0E172FC-E265-4EBA-A8D6-F3462A7DCA3E}"/>
              </a:ext>
            </a:extLst>
          </p:cNvPr>
          <p:cNvCxnSpPr/>
          <p:nvPr/>
        </p:nvCxnSpPr>
        <p:spPr>
          <a:xfrm>
            <a:off x="2195736" y="4797152"/>
            <a:ext cx="13681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3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평균과 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</a:t>
                </a:r>
                <a:r>
                  <a:rPr lang="en-US" altLang="ko-KR" dirty="0"/>
                  <a:t> 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6-1]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7</a:t>
                </a:r>
                <a:r>
                  <a:rPr lang="ko-KR" altLang="en-US" dirty="0"/>
                  <a:t>에서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샘플의 평균</a:t>
                </a:r>
                <a:r>
                  <a:rPr lang="ko-KR" altLang="en-US" dirty="0"/>
                  <a:t>으로 군집 중심을 갱신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r>
                  <a:rPr lang="ko-KR" altLang="en-US" dirty="0"/>
                  <a:t>는 대표를 뽑아 뽑힌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대표</a:t>
                </a:r>
                <a:r>
                  <a:rPr lang="ko-KR" altLang="en-US" dirty="0"/>
                  <a:t>로 군집 중심을 갱신</a:t>
                </a:r>
                <a:r>
                  <a:rPr lang="en-US" altLang="ko-KR" dirty="0"/>
                  <a:t>(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 비해 잡음에 둔감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최적화 문제로 해석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식 </a:t>
                </a:r>
                <a:r>
                  <a:rPr lang="en-US" altLang="ko-KR" dirty="0"/>
                  <a:t>(6.2)</a:t>
                </a:r>
                <a:r>
                  <a:rPr lang="ko-KR" altLang="en-US" dirty="0"/>
                  <a:t>의 목적함수를 최소화하는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는 군집 배정 정보를 나타내는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k*n </a:t>
                </a:r>
                <a:r>
                  <a:rPr lang="ko-KR" altLang="en-US" dirty="0"/>
                  <a:t>행렬</a:t>
                </a:r>
                <a:r>
                  <a:rPr lang="en-US" altLang="ko-KR" dirty="0"/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샘플이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/>
                  <a:t>번째 군집에 배정되었다면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그렇지 않으면 </a:t>
                </a:r>
                <a:r>
                  <a:rPr lang="en-US" altLang="ko-KR" dirty="0"/>
                  <a:t>0)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5328592" cy="102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5" y="5373216"/>
            <a:ext cx="6408712" cy="8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B1F2D-8656-40A2-AEB6-9605102156D4}"/>
              </a:ext>
            </a:extLst>
          </p:cNvPr>
          <p:cNvSpPr txBox="1"/>
          <p:nvPr/>
        </p:nvSpPr>
        <p:spPr>
          <a:xfrm>
            <a:off x="1835696" y="6275716"/>
            <a:ext cx="648072" cy="49143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n: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k: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07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2675"/>
            <a:ext cx="8136904" cy="256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61727"/>
            <a:ext cx="5472608" cy="113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53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33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03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다중 시작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평균은</a:t>
            </a:r>
            <a:r>
              <a:rPr lang="en-US" altLang="ko-KR" dirty="0"/>
              <a:t> [</a:t>
            </a:r>
            <a:r>
              <a:rPr lang="ko-KR" altLang="en-US" dirty="0"/>
              <a:t>알고리즘 </a:t>
            </a:r>
            <a:r>
              <a:rPr lang="en-US" altLang="ko-KR" dirty="0"/>
              <a:t>6-1]</a:t>
            </a:r>
            <a:r>
              <a:rPr lang="ko-KR" altLang="en-US" dirty="0"/>
              <a:t>의 라인 </a:t>
            </a:r>
            <a:r>
              <a:rPr lang="en-US" altLang="ko-KR" dirty="0"/>
              <a:t>1</a:t>
            </a:r>
            <a:r>
              <a:rPr lang="ko-KR" altLang="en-US" dirty="0"/>
              <a:t>에서 초기 군집 중심이 달라지면 최종 결과가 달라짐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다중 시작은 서로 다른 초기 군집 중심을 가지고 여러 번 수행한 다음</a:t>
            </a:r>
            <a:r>
              <a:rPr lang="en-US" altLang="ko-KR" dirty="0"/>
              <a:t>, </a:t>
            </a:r>
            <a:r>
              <a:rPr lang="ko-KR" altLang="en-US" dirty="0"/>
              <a:t>가장 좋은 품질의 해를 취함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1"/>
            <a:ext cx="8009334" cy="268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1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기초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 군집집합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는 각각 입력단과 </a:t>
                </a:r>
                <a:r>
                  <a:rPr lang="ko-KR" altLang="en-US" dirty="0" err="1"/>
                  <a:t>출력단에서</a:t>
                </a:r>
                <a:r>
                  <a:rPr lang="ko-KR" altLang="en-US" dirty="0"/>
                  <a:t> 관찰 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중간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단계의 입시 변수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 err="1"/>
                  <a:t>입출력단에서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보이지 않기 때문에 은닉변수라</a:t>
                </a:r>
                <a:r>
                  <a:rPr lang="en-US" altLang="ko-KR" baseline="30000" dirty="0"/>
                  <a:t>latent variable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부름</a:t>
                </a:r>
                <a:r>
                  <a:rPr lang="en-US" altLang="ko-KR" dirty="0"/>
                  <a:t>)</a:t>
                </a:r>
                <a:endParaRPr lang="en-US" altLang="ko-KR" b="1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(E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(M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번갈아 가면 수행하는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" y="3068960"/>
            <a:ext cx="441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ACA6B-F5D0-4FA8-8D8D-4073C117CF29}"/>
              </a:ext>
            </a:extLst>
          </p:cNvPr>
          <p:cNvSpPr txBox="1"/>
          <p:nvPr/>
        </p:nvSpPr>
        <p:spPr>
          <a:xfrm>
            <a:off x="5463065" y="2996952"/>
            <a:ext cx="3240359" cy="15121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–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은닉변수를 추정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매개변수를 추정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비교적 단순한 알고리즘이라 굳이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알고리즘으로 해석하지 않아도 무방하지만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혼합 가우시안 모델은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EM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알고리즘이 매우 좋은 해석 방법이 될 수 있다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21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친밀도 전파 알고리즘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라는 두 종류의 친밀도 행렬을 이용하여 군집화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군집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를 자동으로 알아냄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샘플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8" y="3429000"/>
            <a:ext cx="7489080" cy="34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D81E5-27CD-414F-8D01-E29F83B1F801}"/>
              </a:ext>
            </a:extLst>
          </p:cNvPr>
          <p:cNvSpPr txBox="1"/>
          <p:nvPr/>
        </p:nvSpPr>
        <p:spPr>
          <a:xfrm>
            <a:off x="467544" y="4149080"/>
            <a:ext cx="5616624" cy="8640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 간의 유사도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책임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(responsibility)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행렬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가용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(availability)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행렬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두 종류의 친밀도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(affinity)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행렬을 계산하고 이를 군집 알고리즘에 적용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유사도는 여기서 유클리디언 거리를 사용함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0BDF6-99A7-46B0-AFE3-DB28B7890DEA}"/>
              </a:ext>
            </a:extLst>
          </p:cNvPr>
          <p:cNvSpPr txBox="1"/>
          <p:nvPr/>
        </p:nvSpPr>
        <p:spPr>
          <a:xfrm>
            <a:off x="3779912" y="1943605"/>
            <a:ext cx="4968552" cy="69330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K-means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다르게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 개수를 미리 지정할 필요가 없고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자가 유사도를 설정하여 군집 개수를 조절할 수 있는 장점이 있다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47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786371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err="1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786371"/>
                <a:ext cx="8784976" cy="5688632"/>
              </a:xfrm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7" y="1431630"/>
            <a:ext cx="7162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8" y="2326708"/>
            <a:ext cx="7162801" cy="85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1" y="3930392"/>
            <a:ext cx="7130296" cy="263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6FDC9-D127-4BA1-BA71-0862CBB3C6E1}"/>
              </a:ext>
            </a:extLst>
          </p:cNvPr>
          <p:cNvSpPr txBox="1"/>
          <p:nvPr/>
        </p:nvSpPr>
        <p:spPr>
          <a:xfrm>
            <a:off x="755576" y="1921666"/>
            <a:ext cx="6048672" cy="2810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유사할수록 큰 값을 부여하고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이외의 다른 샘플과 더 친밀할수록 더 큰 값을 뺀다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73920-9DAB-417F-A863-2A7C77DB57F4}"/>
              </a:ext>
            </a:extLst>
          </p:cNvPr>
          <p:cNvSpPr txBox="1"/>
          <p:nvPr/>
        </p:nvSpPr>
        <p:spPr>
          <a:xfrm>
            <a:off x="762514" y="3188545"/>
            <a:ext cx="6048672" cy="4926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r_kk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샘플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자신에게 대표 자격을 부여하는 값으로 해석하는데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값이 클수록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a_ik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크다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샘플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i’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대표 자격을 더 많이 부여할수록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r_i’k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클수록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a_ik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커진다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17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/>
                  <a:t>자가 유사도</a:t>
                </a:r>
                <a:r>
                  <a:rPr lang="en-US" altLang="ko-KR"/>
                  <a:t>(self-similarity)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유사도의 최솟값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중앙값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메디안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최댓값 중에서 선택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매개변수임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최솟값은 적은 수의 군집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최댓값은 많은 수의 </a:t>
                </a:r>
                <a:r>
                  <a:rPr lang="ko-KR" altLang="en-US"/>
                  <a:t>군집을 생성을 유도</a:t>
                </a:r>
                <a:r>
                  <a:rPr lang="en-US" altLang="ko-KR"/>
                  <a:t>. </a:t>
                </a:r>
                <a:r>
                  <a:rPr lang="ko-KR" altLang="en-US" dirty="0"/>
                  <a:t>중앙값은 중간 정도</a:t>
                </a:r>
                <a:endParaRPr lang="en-US" altLang="ko-KR" dirty="0"/>
              </a:p>
              <a:p>
                <a:r>
                  <a:rPr lang="ko-KR" altLang="en-US"/>
                  <a:t>자가 친밀도</a:t>
                </a:r>
                <a:r>
                  <a:rPr lang="en-US" altLang="ko-KR"/>
                  <a:t>(self-affinity)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 </a:t>
                </a:r>
                <a:r>
                  <a:rPr lang="en-US" altLang="ko-KR" dirty="0"/>
                  <a:t>(6.4)</a:t>
                </a:r>
                <a:r>
                  <a:rPr lang="ko-KR" altLang="en-US" dirty="0"/>
                  <a:t>를 그대로 사용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</a:t>
                </a:r>
                <a:r>
                  <a:rPr lang="en-US" altLang="ko-KR" dirty="0"/>
                  <a:t> (6.6)</a:t>
                </a:r>
                <a:r>
                  <a:rPr lang="ko-KR" altLang="en-US" dirty="0"/>
                  <a:t>으로 계산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48" y="3262665"/>
            <a:ext cx="3876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3" y="4293096"/>
            <a:ext cx="6800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A8D32-8626-40D1-A6B1-1F0C72D0309C}"/>
              </a:ext>
            </a:extLst>
          </p:cNvPr>
          <p:cNvSpPr txBox="1"/>
          <p:nvPr/>
        </p:nvSpPr>
        <p:spPr>
          <a:xfrm>
            <a:off x="4860032" y="157112"/>
            <a:ext cx="3816424" cy="4635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후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친밀도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계산하는 알고리즘을 친밀도 전파 알고리즘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(affinity propagation)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 한다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46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지도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학습과 비지도 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지금까지는 훈련집합으로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/>
                  <a:t>가 주어지는 지도 학습</a:t>
                </a:r>
                <a:r>
                  <a:rPr lang="en-US" altLang="ko-KR" baseline="30000" dirty="0"/>
                  <a:t>supervised learning</a:t>
                </a:r>
              </a:p>
              <a:p>
                <a:pPr lvl="1"/>
                <a:r>
                  <a:rPr lang="en-US" altLang="ko-KR" dirty="0"/>
                  <a:t>6</a:t>
                </a:r>
                <a:r>
                  <a:rPr lang="ko-KR" altLang="en-US" dirty="0"/>
                  <a:t>장은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주어지는 비지도 학습</a:t>
                </a:r>
                <a:r>
                  <a:rPr lang="en-US" altLang="ko-KR" baseline="30000" dirty="0"/>
                  <a:t>unsupervised learning</a:t>
                </a:r>
                <a:endParaRPr lang="en-US" altLang="ko-KR" dirty="0"/>
              </a:p>
              <a:p>
                <a:r>
                  <a:rPr lang="ko-KR" altLang="en-US" dirty="0"/>
                  <a:t>다양한 응용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맞춤 광고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차원 축소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압축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가시화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특징 추출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생성 모델 구축 등</a:t>
                </a:r>
                <a:endParaRPr lang="en-US" altLang="ko-KR" dirty="0"/>
              </a:p>
              <a:p>
                <a:r>
                  <a:rPr lang="ko-KR" altLang="en-US" dirty="0"/>
                  <a:t>현대 기계 학습에서 더욱 중요해짐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428FC8-7A22-4DBE-85BE-96A87822DF56}"/>
              </a:ext>
            </a:extLst>
          </p:cNvPr>
          <p:cNvSpPr txBox="1"/>
          <p:nvPr/>
        </p:nvSpPr>
        <p:spPr>
          <a:xfrm>
            <a:off x="683568" y="3861048"/>
            <a:ext cx="4680520" cy="25202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학습의 대표적인 세 가지 과업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확률밀도 추정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 공간 변환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군집화 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 딥러닝 발달로 특징 공간 변환이 상대적으로 중요한 과업이 되었다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학습의 응용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고객을 찾아 그룹을 묶기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압축 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가시화 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변화가 심한 패턴으로부터 분별력 높은 특징을 추출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샘플을 자동 생성하는 생성 모델 구축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" y="2364089"/>
            <a:ext cx="7300090" cy="415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" y="994008"/>
            <a:ext cx="7331278" cy="13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2780928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라인 </a:t>
            </a:r>
            <a:r>
              <a:rPr lang="en-US" altLang="ko-KR" sz="1600" dirty="0">
                <a:solidFill>
                  <a:srgbClr val="0000FF"/>
                </a:solidFill>
              </a:rPr>
              <a:t>9&amp;13</a:t>
            </a:r>
            <a:r>
              <a:rPr lang="ko-KR" altLang="en-US" sz="1600" dirty="0">
                <a:solidFill>
                  <a:srgbClr val="0000FF"/>
                </a:solidFill>
              </a:rPr>
              <a:t>은 </a:t>
            </a:r>
            <a:r>
              <a:rPr lang="ko-KR" altLang="en-US" sz="1600" dirty="0" err="1">
                <a:solidFill>
                  <a:srgbClr val="0000FF"/>
                </a:solidFill>
              </a:rPr>
              <a:t>진자</a:t>
            </a:r>
            <a:r>
              <a:rPr lang="ko-KR" altLang="en-US" sz="1600" dirty="0">
                <a:solidFill>
                  <a:srgbClr val="0000FF"/>
                </a:solidFill>
              </a:rPr>
              <a:t> 현상을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ko-KR" altLang="en-US" sz="1600" dirty="0">
                <a:solidFill>
                  <a:srgbClr val="0000FF"/>
                </a:solidFill>
              </a:rPr>
              <a:t>방지하기 위해 </a:t>
            </a:r>
            <a:r>
              <a:rPr lang="ko-KR" altLang="en-US" sz="1600" dirty="0" err="1">
                <a:solidFill>
                  <a:srgbClr val="0000FF"/>
                </a:solidFill>
              </a:rPr>
              <a:t>댐핑</a:t>
            </a:r>
            <a:r>
              <a:rPr lang="ko-KR" altLang="en-US" sz="1600" dirty="0">
                <a:solidFill>
                  <a:srgbClr val="0000FF"/>
                </a:solidFill>
              </a:rPr>
              <a:t> 인자 적용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5733256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자신의 자가 친밀도가 최고이면 군집 대표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27984" y="6021288"/>
            <a:ext cx="64807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51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</p:spPr>
            <p:txBody>
              <a:bodyPr/>
              <a:lstStyle/>
              <a:p>
                <a:r>
                  <a:rPr lang="en-US" altLang="ko-KR" dirty="0"/>
                  <a:t>6.4.1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</a:t>
                </a:r>
                <a:endParaRPr lang="en-US" altLang="ko-KR" dirty="0"/>
              </a:p>
              <a:p>
                <a:r>
                  <a:rPr lang="en-US" altLang="ko-KR" dirty="0"/>
                  <a:t>6.4.2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r>
                  <a:rPr lang="en-US" altLang="ko-KR" dirty="0"/>
                  <a:t>6.4.3 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/>
                  <a:t>밀도 추정</a:t>
                </a:r>
                <a:r>
                  <a:rPr lang="en-US" altLang="ko-KR"/>
                  <a:t>(density estimation)</a:t>
                </a:r>
                <a:r>
                  <a:rPr lang="ko-KR" altLang="en-US"/>
                  <a:t> </a:t>
                </a:r>
                <a:r>
                  <a:rPr lang="ko-KR" altLang="en-US" dirty="0"/>
                  <a:t>문제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olidFill>
                      <a:srgbClr val="FF0000"/>
                    </a:solidFill>
                  </a:rPr>
                  <a:t>어떤 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solidFill>
                          <a:srgbClr val="FF0000"/>
                        </a:solidFill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에서 데이터가 발생할 확률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확률분포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6-8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&gt;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  <a:blipFill>
                <a:blip r:embed="rId2"/>
                <a:stretch>
                  <a:fillRect l="-1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96952"/>
            <a:ext cx="3278964" cy="321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4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히스토그램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특징 공간을 칸의 집합으로 분할한 다음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칸에 있는 샘플의 빈도를 세어 식 </a:t>
                </a:r>
                <a:r>
                  <a:rPr lang="en-US" altLang="ko-KR" dirty="0"/>
                  <a:t>(6.7)</a:t>
                </a:r>
                <a:r>
                  <a:rPr lang="ko-KR" altLang="en-US" dirty="0"/>
                  <a:t>로 추정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i="1">
                            <a:latin typeface="Cambria Math"/>
                          </a:rPr>
                          <m:t>=+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80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=0.05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문제점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매끄럽지 못하고 계단 모양을 띠는 확률밀도함수가 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칸의 크기와 위치에 민감함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67003" cy="58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8F718-2F7E-4AF0-8A45-B9B1F1005CF9}"/>
              </a:ext>
            </a:extLst>
          </p:cNvPr>
          <p:cNvSpPr txBox="1"/>
          <p:nvPr/>
        </p:nvSpPr>
        <p:spPr>
          <a:xfrm>
            <a:off x="2688977" y="1052736"/>
            <a:ext cx="2088232" cy="2880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쉽게 추정할 수 있는 방법</a:t>
            </a:r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85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6-9]</a:t>
                </a:r>
                <a:r>
                  <a:rPr lang="ko-KR" altLang="en-US" dirty="0"/>
                  <a:t>가 예시하는 </a:t>
                </a:r>
                <a:r>
                  <a:rPr lang="ko-KR" altLang="en-US" dirty="0" err="1"/>
                  <a:t>커널을</a:t>
                </a:r>
                <a:r>
                  <a:rPr lang="ko-KR" altLang="en-US" dirty="0"/>
                  <a:t> 씌우고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안에 있는 샘플의 가중 합을 이용함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 크기가 중요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95" y="4365104"/>
            <a:ext cx="3594720" cy="173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488832" cy="148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20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히스토그램 방법과 </a:t>
            </a:r>
            <a:r>
              <a:rPr lang="ko-KR" altLang="en-US" dirty="0" err="1"/>
              <a:t>커널</a:t>
            </a:r>
            <a:r>
              <a:rPr lang="ko-KR" altLang="en-US" dirty="0"/>
              <a:t> 밀도 추정법의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커널</a:t>
            </a:r>
            <a:r>
              <a:rPr lang="ko-KR" altLang="en-US" dirty="0"/>
              <a:t> 밀도 </a:t>
            </a:r>
            <a:r>
              <a:rPr lang="ko-KR" altLang="en-US" dirty="0" err="1"/>
              <a:t>추정법은</a:t>
            </a:r>
            <a:r>
              <a:rPr lang="ko-KR" altLang="en-US" dirty="0"/>
              <a:t> 매끄러운 확률밀도함수를 추정함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9" y="2276872"/>
            <a:ext cx="5328592" cy="274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00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추정법에서</a:t>
                </a:r>
                <a:r>
                  <a:rPr lang="ko-KR" altLang="en-US" dirty="0"/>
                  <a:t> 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작으면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빨강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뾰족뾰족한 모양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크면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녹색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뭉개짐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적절하게 설정해야 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검정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 기법의 근본적 문제점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샘플을 모두 저장하고 있어야 하는 메모리 기반 방법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새로운 샘플이 주어질 때마다 식 </a:t>
                </a:r>
                <a:r>
                  <a:rPr lang="en-US" altLang="ko-KR" dirty="0"/>
                  <a:t>(6.8)</a:t>
                </a:r>
                <a:r>
                  <a:rPr lang="ko-KR" altLang="en-US" dirty="0"/>
                  <a:t>을 처음부터 다시 계산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 </a:t>
                </a:r>
                <a:r>
                  <a:rPr lang="ko-KR" altLang="en-US" dirty="0"/>
                  <a:t>데이터 희소성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차원의 저주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데이터가 낮은 차원인 경우로 국한하여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2" y="1988840"/>
            <a:ext cx="2728144" cy="25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35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가우시안을 이용한 방법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모수적</a:t>
                </a:r>
                <a:r>
                  <a:rPr lang="ko-KR" altLang="en-US" dirty="0"/>
                  <a:t> 방법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가정하고 평균 벡터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b="1" dirty="0"/>
                  <a:t>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추정함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대부분 데이터가 하나의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불충분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6-12]</a:t>
                </a:r>
                <a:r>
                  <a:rPr lang="ko-KR" altLang="en-US" dirty="0"/>
                  <a:t>의 오른쪽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128792" cy="13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7" y="3933056"/>
            <a:ext cx="57283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1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6-13]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가우시안을</a:t>
                </a:r>
                <a:r>
                  <a:rPr lang="ko-KR" altLang="en-US" dirty="0"/>
                  <a:t> 사용한 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일반화하면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확률분포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 </a:t>
                </a:r>
                <a:r>
                  <a:rPr lang="ko-KR" altLang="en-US" dirty="0" err="1"/>
                  <a:t>가우시안의</a:t>
                </a:r>
                <a:r>
                  <a:rPr lang="ko-KR" altLang="en-US" dirty="0"/>
                  <a:t> 선형 결합으로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(6.10))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05787"/>
            <a:ext cx="28673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0928"/>
            <a:ext cx="3816424" cy="59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681560"/>
            <a:ext cx="5976664" cy="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7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주어진 데이터와 추정해야 할 매개변수를 정리하면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우도를</a:t>
            </a:r>
            <a:r>
              <a:rPr lang="ko-KR" altLang="en-US" dirty="0"/>
              <a:t> 이용한 최적화 문제로 공식화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1628800"/>
            <a:ext cx="7591003" cy="77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9" y="3501008"/>
            <a:ext cx="5923384" cy="178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5661248"/>
            <a:ext cx="6537313" cy="57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78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알고리즘을 이용한 식 </a:t>
                </a:r>
                <a:r>
                  <a:rPr lang="en-US" altLang="ko-KR" dirty="0"/>
                  <a:t>(6.13)</a:t>
                </a:r>
                <a:r>
                  <a:rPr lang="ko-KR" altLang="en-US" dirty="0"/>
                  <a:t>의 풀이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를 모르므로 </a:t>
                </a:r>
                <a:r>
                  <a:rPr lang="ko-KR" altLang="en-US" dirty="0" err="1"/>
                  <a:t>난수로</a:t>
                </a:r>
                <a:r>
                  <a:rPr lang="ko-KR" altLang="en-US" dirty="0"/>
                  <a:t> 설정하고 출발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6-14]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….. …. 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6-15])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251250" cy="263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998144" cy="190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1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7635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 혼합을 위한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라인</a:t>
                </a:r>
                <a:r>
                  <a:rPr lang="en-US" altLang="ko-KR" dirty="0">
                    <a:sym typeface="Wingdings" pitchFamily="2" charset="2"/>
                  </a:rPr>
                  <a:t> 3</a:t>
                </a:r>
                <a:r>
                  <a:rPr lang="ko-KR" altLang="en-US" dirty="0">
                    <a:sym typeface="Wingdings" pitchFamily="2" charset="2"/>
                  </a:rPr>
                  <a:t>과 라인 </a:t>
                </a:r>
                <a:r>
                  <a:rPr lang="en-US" altLang="ko-KR" dirty="0">
                    <a:sym typeface="Wingdings" pitchFamily="2" charset="2"/>
                  </a:rPr>
                  <a:t>4</a:t>
                </a:r>
                <a:r>
                  <a:rPr lang="ko-KR" altLang="en-US" dirty="0">
                    <a:sym typeface="Wingdings" pitchFamily="2" charset="2"/>
                  </a:rPr>
                  <a:t>를 위한 수식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</a:t>
                </a:r>
                <a:r>
                  <a:rPr lang="ko-KR" altLang="en-US" dirty="0" err="1"/>
                  <a:t>가우시안에</a:t>
                </a:r>
                <a:r>
                  <a:rPr lang="ko-KR" altLang="en-US" dirty="0"/>
                  <a:t> 속할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84784"/>
            <a:ext cx="6912768" cy="22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19" y="3860452"/>
            <a:ext cx="4578873" cy="272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61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간단한 상황 예시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개 군집을 가진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6-16]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특징 공간을 </a:t>
            </a:r>
            <a:r>
              <a:rPr lang="ko-KR" altLang="en-US" dirty="0" err="1"/>
              <a:t>극좌표</a:t>
            </a:r>
            <a:r>
              <a:rPr lang="ko-KR" altLang="en-US" dirty="0"/>
              <a:t> 공간으로 변환하면 </a:t>
            </a:r>
            <a:r>
              <a:rPr lang="en-US" altLang="ko-KR" dirty="0"/>
              <a:t>1</a:t>
            </a:r>
            <a:r>
              <a:rPr lang="ko-KR" altLang="en-US" dirty="0"/>
              <a:t>차원만으로 </a:t>
            </a:r>
            <a:r>
              <a:rPr lang="en-US" altLang="ko-KR" dirty="0"/>
              <a:t>2</a:t>
            </a:r>
            <a:r>
              <a:rPr lang="ko-KR" altLang="en-US" dirty="0"/>
              <a:t>개 군집 표현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실제 문제에서는 비지도 학습을 이용하여 최적의 공간 변환을 자동으로 알아내야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6768752" cy="23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5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인코딩과 </a:t>
                </a:r>
                <a:r>
                  <a:rPr lang="ko-KR" altLang="en-US" dirty="0" err="1"/>
                  <a:t>디코딩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원래 공간을 다른 공간으로 변환하는 </a:t>
                </a:r>
                <a:r>
                  <a:rPr lang="ko-KR" altLang="en-US" dirty="0" err="1"/>
                  <a:t>인코딩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ko-KR" dirty="0"/>
                  <a:t>), </a:t>
                </a:r>
                <a:r>
                  <a:rPr lang="ko-KR" altLang="en-US" dirty="0"/>
                  <a:t>변환 공간을 원래 공간으로 </a:t>
                </a:r>
                <a:r>
                  <a:rPr lang="ko-KR" altLang="en-US" dirty="0" err="1"/>
                  <a:t>역변환하는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디코딩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압축의 경우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역변환으로</a:t>
                </a:r>
                <a:r>
                  <a:rPr lang="ko-KR" altLang="en-US" dirty="0"/>
                  <a:t> 얻은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 가급적 같아야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가시화에서는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 공간으로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디코딩은</a:t>
                </a:r>
                <a:r>
                  <a:rPr lang="ko-KR" altLang="en-US" dirty="0"/>
                  <a:t> 불필요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2348880"/>
            <a:ext cx="62769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3068960"/>
            <a:ext cx="3816424" cy="170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63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6.6.1 </a:t>
            </a:r>
            <a:r>
              <a:rPr lang="ko-KR" altLang="en-US" dirty="0"/>
              <a:t>주성분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r>
              <a:rPr lang="en-US" altLang="ko-KR" dirty="0"/>
              <a:t>6.6.2 </a:t>
            </a:r>
            <a:r>
              <a:rPr lang="ko-KR" altLang="en-US" dirty="0"/>
              <a:t>독립 성분 분석</a:t>
            </a:r>
            <a:endParaRPr lang="en-US" altLang="ko-KR" dirty="0"/>
          </a:p>
          <a:p>
            <a:r>
              <a:rPr lang="en-US" altLang="ko-KR" dirty="0"/>
              <a:t>6.6.3 </a:t>
            </a:r>
            <a:r>
              <a:rPr lang="ko-KR" altLang="en-US" dirty="0"/>
              <a:t>희소 코딩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45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선형 인자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 연산을 이용한 공간 변환 기법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연산을 사용하므로 행렬 곱으로 </a:t>
                </a:r>
                <a:r>
                  <a:rPr lang="ko-KR" altLang="en-US" dirty="0" err="1"/>
                  <a:t>인코딩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(6.17))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디코딩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(6.18))</a:t>
                </a:r>
                <a:r>
                  <a:rPr lang="ko-KR" altLang="en-US" dirty="0"/>
                  <a:t> 과정을 표현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는 데이터를 원점으로 이동하거나 잡음을 추가하는 등의 역할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인자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추가 항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에 따라 여러 가지 모델이 존재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</a:t>
                </a:r>
                <a:r>
                  <a:rPr lang="en-US" altLang="ko-KR" dirty="0"/>
                  <a:t>PCA(6.6.1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 – </a:t>
                </a:r>
                <a:r>
                  <a:rPr lang="ko-KR" altLang="en-US" dirty="0"/>
                  <a:t>관찰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인자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는 결정론적인 </a:t>
                </a:r>
                <a:r>
                  <a:rPr lang="en-US" altLang="ko-KR" dirty="0"/>
                  <a:t>1:1 </a:t>
                </a:r>
                <a:r>
                  <a:rPr lang="ko-KR" altLang="en-US" dirty="0" err="1"/>
                  <a:t>매핑</a:t>
                </a:r>
                <a:r>
                  <a:rPr lang="ko-KR" altLang="en-US" dirty="0"/>
                  <a:t> 관계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가정하면 확률 </a:t>
                </a:r>
                <a:r>
                  <a:rPr lang="en-US" altLang="ko-KR" dirty="0" err="1"/>
                  <a:t>PCA</a:t>
                </a:r>
                <a:r>
                  <a:rPr lang="en-US" altLang="ko-KR" baseline="30000" dirty="0" err="1"/>
                  <a:t>probabilistic</a:t>
                </a:r>
                <a:r>
                  <a:rPr lang="en-US" altLang="ko-KR" baseline="30000" dirty="0"/>
                  <a:t> PCA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분포를 따른다고 가정하는 </a:t>
                </a:r>
                <a:r>
                  <a:rPr lang="en-US" altLang="ko-KR" dirty="0"/>
                  <a:t>ICA(6.6.2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6453336" cy="11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데이터를 원점 중심으로 옮기는 </a:t>
            </a:r>
            <a:r>
              <a:rPr lang="ko-KR" altLang="en-US" dirty="0" err="1"/>
              <a:t>전처리를</a:t>
            </a:r>
            <a:r>
              <a:rPr lang="ko-KR" altLang="en-US" dirty="0"/>
              <a:t> 먼저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700808"/>
            <a:ext cx="6628978" cy="117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5366742" cy="2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9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 분석이 사용하는 </a:t>
                </a:r>
                <a:r>
                  <a:rPr lang="ko-KR" altLang="en-US" dirty="0" err="1"/>
                  <a:t>변환식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일반적인 선형 변환식인 식 </a:t>
                </a:r>
                <a:r>
                  <a:rPr lang="en-US" altLang="ko-KR" dirty="0"/>
                  <a:t>(6.17)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주성분 분석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로서 주성분 분석은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로 변환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벡터와의 내적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bSup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가리키는 축으로 투영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차원을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차원으로 변환하는 상황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=2, 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" y="2636912"/>
            <a:ext cx="6914545" cy="6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7" y="4077072"/>
            <a:ext cx="586327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0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목적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손실을 최소화하면서 </a:t>
                </a:r>
                <a:r>
                  <a:rPr lang="ko-KR" altLang="en-US" dirty="0" err="1"/>
                  <a:t>저차원으로</a:t>
                </a:r>
                <a:r>
                  <a:rPr lang="ko-KR" altLang="en-US" dirty="0"/>
                  <a:t> 변환하는 것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6-19]</a:t>
                </a:r>
                <a:r>
                  <a:rPr lang="ko-KR" altLang="en-US" dirty="0"/>
                  <a:t>에서 정보 손실 예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6-19(a)]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쌍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6-19(b)]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6-19(c)]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점이 모두 다른 점으로 변환되어 정보 손실이 가장 적음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주성분 분석은 변환된 훈련집합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분산이 클수록 정보 손실이 적다</a:t>
                </a:r>
                <a:r>
                  <a:rPr lang="ko-KR" altLang="en-US" dirty="0"/>
                  <a:t>고 판단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952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2" y="1124743"/>
            <a:ext cx="7468457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3" y="5222690"/>
            <a:ext cx="7575394" cy="101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67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로 국한하고 분산을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문제 </a:t>
                </a:r>
                <a:r>
                  <a:rPr lang="en-US" altLang="ko-KR" dirty="0"/>
                  <a:t>6.1]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바꾸어 쓰면</a:t>
                </a:r>
                <a:r>
                  <a:rPr lang="en-US" altLang="ko-KR" dirty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3"/>
            <a:ext cx="7992888" cy="6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401074" cy="7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581128"/>
            <a:ext cx="5400600" cy="36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97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유형의 학습</a:t>
            </a:r>
            <a:endParaRPr lang="en-US" altLang="ko-KR" dirty="0"/>
          </a:p>
          <a:p>
            <a:pPr lvl="1"/>
            <a:r>
              <a:rPr lang="ko-KR" altLang="en-US" dirty="0"/>
              <a:t>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가짐</a:t>
            </a:r>
            <a:endParaRPr lang="en-US" altLang="ko-KR" dirty="0"/>
          </a:p>
          <a:p>
            <a:pPr lvl="1"/>
            <a:r>
              <a:rPr lang="ko-KR" altLang="en-US" dirty="0"/>
              <a:t>비지도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가지지 않음 </a:t>
            </a:r>
            <a:r>
              <a:rPr lang="en-US" altLang="ko-KR" dirty="0">
                <a:sym typeface="Wingdings" pitchFamily="2" charset="2"/>
              </a:rPr>
              <a:t> 6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r>
              <a:rPr lang="ko-KR" altLang="en-US" dirty="0"/>
              <a:t>준지도 학습</a:t>
            </a:r>
            <a:r>
              <a:rPr lang="en-US" altLang="ko-KR" dirty="0"/>
              <a:t>: </a:t>
            </a:r>
            <a:r>
              <a:rPr lang="ko-KR" altLang="en-US" dirty="0"/>
              <a:t>레이블을 가진 샘플과 가지지 않은 샘플이 섞여 있음 </a:t>
            </a:r>
            <a:r>
              <a:rPr lang="en-US" altLang="ko-KR" dirty="0">
                <a:sym typeface="Wingdings" pitchFamily="2" charset="2"/>
              </a:rPr>
              <a:t> 7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7778080" cy="28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가 단위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벡터라는 사실을 적용하여 문제를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𝐮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풀면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학습 알고리즘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훈련집합으로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계산한다</a:t>
                </a:r>
                <a:r>
                  <a:rPr lang="en-US" altLang="ko-KR" dirty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(6.22)</a:t>
                </a:r>
                <a:r>
                  <a:rPr lang="ko-KR" altLang="en-US" dirty="0"/>
                  <a:t>를 풀어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벡터를 구한다</a:t>
                </a:r>
                <a:r>
                  <a:rPr lang="en-US" altLang="ko-KR" dirty="0"/>
                  <a:t>. 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err="1"/>
                  <a:t>고윳값이</a:t>
                </a:r>
                <a:r>
                  <a:rPr lang="ko-KR" altLang="en-US" dirty="0"/>
                  <a:t> 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를 나열한다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이들을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주성분이라 부름</a:t>
                </a:r>
                <a:r>
                  <a:rPr lang="en-US" altLang="ko-KR" dirty="0"/>
                  <a:t>)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개의 주성분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dirty="0"/>
                  <a:t>를 선택하여 식 </a:t>
                </a:r>
                <a:r>
                  <a:rPr lang="en-US" altLang="ko-KR" dirty="0"/>
                  <a:t>(6.20)</a:t>
                </a:r>
                <a:r>
                  <a:rPr lang="ko-KR" altLang="en-US" dirty="0"/>
                  <a:t>에 있는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에 채운다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098925" cy="34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68" y="2348880"/>
            <a:ext cx="1872207" cy="53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3" y="3429000"/>
            <a:ext cx="6010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8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5" y="908720"/>
            <a:ext cx="7151961" cy="571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47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디코딩 과정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역변환은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1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dirty="0" smtClean="0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ko-KR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ko-KR" altLang="en-US" dirty="0"/>
                  <a:t>인데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정규직교 행렬이므로 식 </a:t>
                </a:r>
                <a:r>
                  <a:rPr lang="en-US" altLang="ko-KR" dirty="0"/>
                  <a:t>(6.23)</a:t>
                </a:r>
                <a:r>
                  <a:rPr lang="ko-KR" altLang="en-US" dirty="0"/>
                  <a:t>이 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설정하면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는 원래 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같게 됨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6-20(b)]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원래 공간을 단지 일정한 양만큼 회전하는 것에 불과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실제로는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설정하여 차원 축소를 꾀함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많은 응용이 있음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데이터 압축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i="1" dirty="0"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dirty="0"/>
                  <a:t>으로 설정하여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차원으로 축소하여 데이터 가시화</a:t>
                </a:r>
                <a:r>
                  <a:rPr lang="en-US" altLang="ko-KR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고유얼굴 기법</a:t>
                </a:r>
                <a:r>
                  <a:rPr lang="en-US" altLang="ko-KR" dirty="0"/>
                  <a:t>: 256*256 </a:t>
                </a:r>
                <a:r>
                  <a:rPr lang="ko-KR" altLang="en-US" dirty="0"/>
                  <a:t>얼굴 영상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lang="ko-KR" altLang="en-US" dirty="0"/>
                  <a:t>차원으로 변환하여 얼굴 인식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정면 얼굴에 대해 </a:t>
                </a:r>
                <a:r>
                  <a:rPr lang="en-US" altLang="ko-KR" dirty="0"/>
                  <a:t>96% </a:t>
                </a:r>
                <a:r>
                  <a:rPr lang="ko-KR" altLang="en-US" dirty="0" err="1"/>
                  <a:t>정확률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상위 몇 개의 고유 벡터가 대부분 정보를 가짐</a:t>
                </a:r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r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90" y="2064826"/>
            <a:ext cx="6000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50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블라인드 원음 분리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세계에서는 여러 신호가 섞여 나타남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6-21]</a:t>
            </a:r>
            <a:r>
              <a:rPr lang="ko-KR" altLang="en-US" dirty="0"/>
              <a:t>은 음악과 대화가 섞이는 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마이크로 측정한 혼합 신호로부터 원음</a:t>
            </a:r>
            <a:r>
              <a:rPr lang="en-US" altLang="ko-KR" dirty="0"/>
              <a:t>(</a:t>
            </a:r>
            <a:r>
              <a:rPr lang="ko-KR" altLang="en-US" dirty="0"/>
              <a:t>음악과 목소리</a:t>
            </a:r>
            <a:r>
              <a:rPr lang="en-US" altLang="ko-KR" dirty="0"/>
              <a:t>)</a:t>
            </a:r>
            <a:r>
              <a:rPr lang="ko-KR" altLang="en-US" dirty="0"/>
              <a:t>을 복원할 수 있나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블라인드 원음 분리 문제라 부르며 독립 성분 분석 기법으로 해결 가능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아주 많은 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뇌파와 다른 장기 신호가 섞인 </a:t>
            </a:r>
            <a:r>
              <a:rPr lang="en-US" altLang="ko-KR" dirty="0">
                <a:sym typeface="Wingdings" pitchFamily="2" charset="2"/>
              </a:rPr>
              <a:t>EEG, </a:t>
            </a:r>
            <a:r>
              <a:rPr lang="ko-KR" altLang="en-US" dirty="0">
                <a:sym typeface="Wingdings" pitchFamily="2" charset="2"/>
              </a:rPr>
              <a:t>장면과 잡음이 섞인 영상</a:t>
            </a:r>
            <a:r>
              <a:rPr lang="en-US" altLang="ko-KR" dirty="0">
                <a:sym typeface="Wingdings" pitchFamily="2" charset="2"/>
              </a:rPr>
              <a:t>, 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7" y="1988840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97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정의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측정된 혼합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순간에 획득된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 샘플로 취함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로부터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찾는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0" y="3212976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  <a:blipFill rotWithShape="1">
                <a:blip r:embed="rId4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  <a:blipFill rotWithShape="1">
                <a:blip r:embed="rId5"/>
                <a:stretch>
                  <a:fillRect r="-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  <a:blipFill rotWithShape="1">
                <a:blip r:embed="rId6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  <a:blipFill rotWithShape="1">
                <a:blip r:embed="rId7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/>
          <p:nvPr/>
        </p:nvCxnSpPr>
        <p:spPr>
          <a:xfrm>
            <a:off x="5004048" y="3933056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791236" y="5229200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511740" y="4133141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511840" y="5013176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55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공식화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혼합 신호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선형 결합으로 표현 가능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독립이라는 가정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행렬 표기로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문제란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것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 알면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(6.26)</a:t>
                </a:r>
                <a:r>
                  <a:rPr lang="ko-KR" altLang="en-US" dirty="0"/>
                  <a:t>으로 원음 복원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식</a:t>
                </a:r>
                <a:r>
                  <a:rPr lang="en-US" altLang="ko-KR" dirty="0"/>
                  <a:t> (6.25)</a:t>
                </a:r>
                <a:r>
                  <a:rPr lang="ko-KR" altLang="en-US" dirty="0"/>
                  <a:t>는 과소 조건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정수 하나를 주고 어떤 두 수의 곱인지 알아내라는 문제와 비슷함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예를 들어</a:t>
                </a:r>
                <a:r>
                  <a:rPr lang="en-US" altLang="ko-KR" dirty="0"/>
                  <a:t>, 32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1*32, 2*16, 4*8 </a:t>
                </a:r>
                <a:r>
                  <a:rPr lang="ko-KR" altLang="en-US" dirty="0"/>
                  <a:t>등 여러 답이 가능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추가 조건을 주면 유일 해가 가능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문제도 과소 적합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추가 조건을 이용하여 식 </a:t>
                </a:r>
                <a:r>
                  <a:rPr lang="en-US" altLang="ko-KR" dirty="0">
                    <a:sym typeface="Wingdings" pitchFamily="2" charset="2"/>
                  </a:rPr>
                  <a:t>(6.25)</a:t>
                </a:r>
                <a:r>
                  <a:rPr lang="ko-KR" altLang="en-US" dirty="0">
                    <a:sym typeface="Wingdings" pitchFamily="2" charset="2"/>
                  </a:rPr>
                  <a:t>의 해를 찾음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독립성 가정과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비가우시안</a:t>
                </a:r>
                <a:r>
                  <a:rPr lang="ko-KR" altLang="en-US" dirty="0">
                    <a:sym typeface="Wingdings" pitchFamily="2" charset="2"/>
                  </a:rPr>
                  <a:t> 가정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 r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4" y="1628800"/>
            <a:ext cx="5819057" cy="56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5" y="2605724"/>
            <a:ext cx="5185440" cy="34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7" y="3421835"/>
            <a:ext cx="6142082" cy="3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17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독립성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신호가 서로 독립이라는 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음악과 대화는 서로 무관하게 발생함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비가우시안</a:t>
            </a:r>
            <a:r>
              <a:rPr lang="ko-KR" altLang="en-US" dirty="0"/>
              <a:t> 가정</a:t>
            </a:r>
            <a:endParaRPr lang="en-US" altLang="ko-KR" dirty="0"/>
          </a:p>
          <a:p>
            <a:pPr lvl="1"/>
            <a:r>
              <a:rPr lang="ko-KR" altLang="en-US" dirty="0"/>
              <a:t>원래 신호가 </a:t>
            </a:r>
            <a:r>
              <a:rPr lang="ko-KR" altLang="en-US" dirty="0" err="1"/>
              <a:t>가우시안이라면</a:t>
            </a:r>
            <a:r>
              <a:rPr lang="ko-KR" altLang="en-US" dirty="0"/>
              <a:t> 혼합 신호도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6-22(a)]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 err="1"/>
              <a:t>가우시안이</a:t>
            </a:r>
            <a:r>
              <a:rPr lang="ko-KR" altLang="en-US" dirty="0"/>
              <a:t> 되므로 분리할 실마리 없음</a:t>
            </a:r>
            <a:r>
              <a:rPr lang="en-US" altLang="ko-KR" dirty="0"/>
              <a:t>. </a:t>
            </a:r>
            <a:r>
              <a:rPr lang="ko-KR" altLang="en-US" dirty="0" err="1"/>
              <a:t>비가우시안이면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6-22(b)]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/>
              <a:t>실마리가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200800" cy="97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8" y="4005064"/>
            <a:ext cx="597959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22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의 문제 풀이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 신호의 </a:t>
                </a:r>
                <a:r>
                  <a:rPr lang="ko-KR" altLang="en-US" dirty="0" err="1"/>
                  <a:t>비가우시안인</a:t>
                </a:r>
                <a:r>
                  <a:rPr lang="ko-KR" altLang="en-US" dirty="0"/>
                  <a:t> 정도를 최대화하는 가중치를 구하는 전략 사용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식으로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161925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 lvl="2"/>
                <a:r>
                  <a:rPr lang="ko-KR" altLang="en-US" dirty="0" err="1"/>
                  <a:t>비가우시안을</a:t>
                </a:r>
                <a:r>
                  <a:rPr lang="ko-KR" altLang="en-US" dirty="0"/>
                  <a:t> 최대화하는 가중치를 구하는 식을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정도를 측정하는 함수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주로 식</a:t>
                </a:r>
                <a:r>
                  <a:rPr lang="en-US" altLang="ko-KR" dirty="0"/>
                  <a:t> (6.31)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첨도를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4" y="2000605"/>
            <a:ext cx="6735465" cy="7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48587"/>
            <a:ext cx="364550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2" y="4869160"/>
            <a:ext cx="3210102" cy="75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86" y="5157192"/>
            <a:ext cx="513209" cy="26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8" y="3377293"/>
            <a:ext cx="2075064" cy="5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70" y="3429000"/>
            <a:ext cx="666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52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전처리 수행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의 평균이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되도록 이동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(6.19) </a:t>
                </a:r>
                <a:r>
                  <a:rPr lang="ko-KR" altLang="en-US" dirty="0"/>
                  <a:t>적용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(6.30)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화이트닝</a:t>
                </a:r>
                <a:r>
                  <a:rPr lang="ko-KR" altLang="en-US" dirty="0"/>
                  <a:t> 변환 적용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(6.29)</a:t>
                </a:r>
                <a:r>
                  <a:rPr lang="ko-KR" altLang="en-US" dirty="0"/>
                  <a:t>를 풀어 최적 가중치 구함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/>
              </a:p>
              <a:p>
                <a:r>
                  <a:rPr lang="en-US" altLang="ko-KR" dirty="0"/>
                  <a:t>PCA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ICA </a:t>
                </a:r>
                <a:r>
                  <a:rPr lang="ko-KR" altLang="en-US" dirty="0"/>
                  <a:t>비교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비가우시안과 독립성 가정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가우시안과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비상관을</a:t>
                </a:r>
                <a:r>
                  <a:rPr lang="ko-KR" altLang="en-US" dirty="0"/>
                  <a:t> 가정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4</a:t>
                </a:r>
                <a:r>
                  <a:rPr lang="ko-KR" altLang="en-US" dirty="0"/>
                  <a:t>차 모멘트까지 사용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모멘트까지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로 찾은 축은 수직 아님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로 찾은 축은 서로 수직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주로 블라인드 원음 분리 문제를 푸는데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차원 축소 문제를 품</a:t>
                </a:r>
                <a:endParaRPr lang="en-US" altLang="ko-KR" dirty="0"/>
              </a:p>
              <a:p>
                <a:pPr marL="504825">
                  <a:buFont typeface="+mj-lt"/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8" y="2299896"/>
            <a:ext cx="6447556" cy="54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18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기저함수 또는 기저 벡터의 선형 결합으로 신호를 표현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푸리에</a:t>
                </a:r>
                <a:r>
                  <a:rPr lang="ko-KR" altLang="en-US" dirty="0"/>
                  <a:t> 변환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6-24(a)) </a:t>
                </a:r>
                <a:r>
                  <a:rPr lang="ko-KR" altLang="en-US" dirty="0"/>
                  <a:t>또는 </a:t>
                </a:r>
                <a:r>
                  <a:rPr lang="ko-KR" altLang="en-US" dirty="0" err="1"/>
                  <a:t>웨이블릿</a:t>
                </a:r>
                <a:r>
                  <a:rPr lang="ko-KR" altLang="en-US" dirty="0"/>
                  <a:t> 변환 등</a:t>
                </a:r>
                <a:endParaRPr lang="en-US" altLang="ko-KR" dirty="0"/>
              </a:p>
              <a:p>
                <a:r>
                  <a:rPr lang="ko-KR" altLang="en-US" dirty="0"/>
                  <a:t>희소 코딩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사전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𝐃</m:t>
                    </m:r>
                  </m:oMath>
                </a14:m>
                <a:r>
                  <a:rPr lang="ko-KR" altLang="en-US" dirty="0"/>
                  <a:t>를 구성하는 기저 벡터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단어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𝐝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선형 결합으로 신호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영상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표현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69532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1" y="4077072"/>
            <a:ext cx="7158583" cy="2123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0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학습이 사용하는 두</a:t>
            </a:r>
            <a:r>
              <a:rPr lang="en-US" altLang="ko-KR" dirty="0"/>
              <a:t> </a:t>
            </a:r>
            <a:r>
              <a:rPr lang="ko-KR" altLang="en-US" dirty="0"/>
              <a:t>종류의 지식</a:t>
            </a:r>
            <a:endParaRPr lang="en-US" altLang="ko-KR" dirty="0"/>
          </a:p>
          <a:p>
            <a:pPr lvl="1"/>
            <a:r>
              <a:rPr lang="ko-KR" altLang="en-US" dirty="0"/>
              <a:t>훈련집합</a:t>
            </a:r>
            <a:endParaRPr lang="en-US" altLang="ko-KR" dirty="0"/>
          </a:p>
          <a:p>
            <a:pPr lvl="1"/>
            <a:r>
              <a:rPr lang="ko-KR" altLang="en-US" dirty="0"/>
              <a:t>사전 지식</a:t>
            </a:r>
            <a:r>
              <a:rPr lang="en-US" altLang="ko-KR" baseline="30000" dirty="0"/>
              <a:t>prior knowledge</a:t>
            </a:r>
            <a:r>
              <a:rPr lang="en-US" altLang="ko-KR" dirty="0"/>
              <a:t>(</a:t>
            </a:r>
            <a:r>
              <a:rPr lang="ko-KR" altLang="en-US" dirty="0"/>
              <a:t>세상의 일반적인 규칙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중요한 두 가지 사전 지식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 sz="1000"/>
          </a:p>
          <a:p>
            <a:r>
              <a:rPr lang="ko-KR" altLang="en-US"/>
              <a:t>비지도 </a:t>
            </a:r>
            <a:r>
              <a:rPr lang="ko-KR" altLang="en-US" dirty="0"/>
              <a:t>학습과 준지도 학습은 사전 지식을 더 명시적으로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12841"/>
            <a:ext cx="8664250" cy="17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EB5A5E-24D0-4997-A467-7399D3365132}"/>
              </a:ext>
            </a:extLst>
          </p:cNvPr>
          <p:cNvSpPr/>
          <p:nvPr/>
        </p:nvSpPr>
        <p:spPr>
          <a:xfrm>
            <a:off x="429720" y="2704295"/>
            <a:ext cx="2304256" cy="284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325437-282E-46CD-AEBC-9D6FE0F7A555}"/>
              </a:ext>
            </a:extLst>
          </p:cNvPr>
          <p:cNvSpPr/>
          <p:nvPr/>
        </p:nvSpPr>
        <p:spPr>
          <a:xfrm>
            <a:off x="429720" y="3504847"/>
            <a:ext cx="2486096" cy="284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FFE89-20D7-4C43-ABEA-D39E80445B6F}"/>
              </a:ext>
            </a:extLst>
          </p:cNvPr>
          <p:cNvSpPr txBox="1"/>
          <p:nvPr/>
        </p:nvSpPr>
        <p:spPr>
          <a:xfrm>
            <a:off x="5148064" y="1321874"/>
            <a:ext cx="3240360" cy="66696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훈련집합이라는 명시적인 정보뿐만 아니라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세상의 일반적인 규칙으로부터 얻을 수 있는 사전 지식과 같은 암시적인 정보도 활용한다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E9728-F2CD-4EB0-AAC9-25D8258CDBF2}"/>
              </a:ext>
            </a:extLst>
          </p:cNvPr>
          <p:cNvSpPr txBox="1"/>
          <p:nvPr/>
        </p:nvSpPr>
        <p:spPr>
          <a:xfrm>
            <a:off x="323528" y="5184576"/>
            <a:ext cx="8208912" cy="141277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준지도 학습 모두 매니폴드 가정과 매끄러움 가정을 토대로 삼아 알고리즘을 설계한다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지도 학습은 레이블 정보를 받으므로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목적함수가 학습 과정을 주도한다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가정들은 목적함수의 모양과 특정을 규정하는 방식으로 암시적으로 나타난다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반면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학습이나 준지도 학습에서는 이 가정들을 좀 더 명시적으로 사용하는 경향이 있다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예를 들어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군집화는 가까운 샘플을 찾아 같은 군집에 배정하는 연산을 이용하는데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이때 매니폴드 가정을 사용하는 셈이다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18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희소 코딩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희소 코딩이 다른 변환 기법과 다른 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비지도 학습이 사전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기저 벡터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자동으로 알아냄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푸리에</a:t>
                </a:r>
                <a:r>
                  <a:rPr lang="ko-KR" altLang="en-US" dirty="0"/>
                  <a:t> 변환은 삼각함수를 사용함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희소 코딩은 데이터에 맞는 기저 벡터를 사용하는 셈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사전의 크기를 과잉 완벽하게 책정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&gt;</m:t>
                    </m:r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𝑑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희소 코드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𝐚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구성하는 요소 대부분이 </a:t>
                </a:r>
                <a:r>
                  <a:rPr lang="en-US" altLang="ko-KR" dirty="0">
                    <a:sym typeface="Wingdings" pitchFamily="2" charset="2"/>
                  </a:rPr>
                  <a:t>0 </a:t>
                </a:r>
                <a:r>
                  <a:rPr lang="ko-KR" altLang="en-US" dirty="0">
                    <a:sym typeface="Wingdings" pitchFamily="2" charset="2"/>
                  </a:rPr>
                  <a:t>값을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가짐</a:t>
                </a:r>
                <a:endParaRPr lang="en-US" altLang="ko-KR" dirty="0"/>
              </a:p>
              <a:p>
                <a:r>
                  <a:rPr lang="ko-KR" altLang="en-US" dirty="0"/>
                  <a:t>희소 코딩 구현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최적의 사전과 최적의 희소 코드를 알아내야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𝜙</m:t>
                    </m:r>
                  </m:oMath>
                </a14:m>
                <a:r>
                  <a:rPr lang="ko-KR" altLang="en-US" dirty="0"/>
                  <a:t>는 희소 코드의 희소성을 강제하는 </a:t>
                </a:r>
                <a:r>
                  <a:rPr lang="ko-KR" altLang="en-US" dirty="0" err="1"/>
                  <a:t>규제항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r="-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81128"/>
            <a:ext cx="7030169" cy="88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0942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6.7.1 </a:t>
            </a:r>
            <a:r>
              <a:rPr lang="ko-KR" altLang="en-US" dirty="0"/>
              <a:t>규제 오토인코더</a:t>
            </a:r>
            <a:endParaRPr lang="en-US" altLang="ko-KR" dirty="0"/>
          </a:p>
          <a:p>
            <a:r>
              <a:rPr lang="en-US" altLang="ko-KR" dirty="0"/>
              <a:t>6.7.2 </a:t>
            </a:r>
            <a:r>
              <a:rPr lang="ko-KR" altLang="en-US" dirty="0" err="1"/>
              <a:t>적층</a:t>
            </a:r>
            <a:r>
              <a:rPr lang="ko-KR" altLang="en-US" dirty="0"/>
              <a:t> 오토인코더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7549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오토인코더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입력 받아 동일한 또는 유사한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출력하는 신경망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단순 복사하는 단위 행렬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6-26])</a:t>
                </a:r>
                <a:r>
                  <a:rPr lang="ko-KR" altLang="en-US" dirty="0"/>
                  <a:t>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무의미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여러 가지 규제 기법 적용하여 유용한 신경망으로 활용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176464" cy="276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79439"/>
            <a:ext cx="2601119" cy="20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229200"/>
            <a:ext cx="32670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084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병목 구조 오토인코더의 동작 원리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인 구조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256*256 </a:t>
                </a:r>
                <a:r>
                  <a:rPr lang="ko-KR" altLang="en-US" dirty="0"/>
                  <a:t>영상을 입력 받아 </a:t>
                </a:r>
                <a:r>
                  <a:rPr lang="en-US" altLang="ko-KR" dirty="0"/>
                  <a:t>256*256 </a:t>
                </a:r>
                <a:r>
                  <a:rPr lang="ko-KR" altLang="en-US" dirty="0"/>
                  <a:t>영상을 출력하는 경우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ko-KR" altLang="en-US" dirty="0"/>
                  <a:t>인데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</a:rPr>
                      <m:t>=1024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설정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 err="1"/>
                  <a:t>은닉층의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/>
                  <a:t>는 훨씬 적은 메모리로 데이터 표현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필요하면 </a:t>
                </a:r>
                <a:r>
                  <a:rPr lang="ko-KR" altLang="en-US" dirty="0" err="1"/>
                  <a:t>디코더로</a:t>
                </a:r>
                <a:r>
                  <a:rPr lang="ko-KR" altLang="en-US" dirty="0"/>
                  <a:t> 원래 데이터 복원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𝐡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의 핵심 정보를 표현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특징 추출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영상 압축 등의 응용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여러 형태의 오토인코더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은닉 </a:t>
                </a:r>
                <a:r>
                  <a:rPr lang="ko-KR" altLang="en-US" dirty="0" err="1">
                    <a:sym typeface="Wingdings" pitchFamily="2" charset="2"/>
                  </a:rPr>
                  <a:t>노드의</a:t>
                </a:r>
                <a:r>
                  <a:rPr lang="ko-KR" altLang="en-US" dirty="0">
                    <a:sym typeface="Wingdings" pitchFamily="2" charset="2"/>
                  </a:rPr>
                  <a:t> 개수에 따라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b="0" i="1" dirty="0" smtClean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 구조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활성함수에 따라 선형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(6.34))</a:t>
                </a:r>
                <a:r>
                  <a:rPr lang="ko-KR" altLang="en-US" dirty="0"/>
                  <a:t>과 비선형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(6.35))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37112"/>
            <a:ext cx="6336704" cy="152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6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오토인코더의 학습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주어진 데이터는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알아내야 하는 매개변수는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ko-KR" altLang="en-US" dirty="0"/>
                  <a:t>라는 </a:t>
                </a:r>
                <a:r>
                  <a:rPr lang="ko-KR" altLang="en-US" dirty="0" err="1"/>
                  <a:t>매핑함수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가중치집합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1" i="1" dirty="0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1" i="0" dirty="0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/>
                          </a:rPr>
                          <m:t>𝐖</m:t>
                        </m:r>
                        <m:r>
                          <a:rPr lang="en-US" altLang="ko-KR" b="1" dirty="0">
                            <a:latin typeface="Cambria Math"/>
                          </a:rPr>
                          <m:t>,</m:t>
                        </m:r>
                        <m:r>
                          <a:rPr lang="en-US" altLang="ko-KR" b="1" dirty="0">
                            <a:latin typeface="Cambria Math"/>
                          </a:rPr>
                          <m:t>𝐕</m:t>
                        </m:r>
                      </m:e>
                    </m:d>
                  </m:oMath>
                </a14:m>
                <a:endParaRPr lang="en-US" altLang="ko-KR" b="1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오토인코더 학습을 최적화 문제로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7224092" cy="9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49648"/>
            <a:ext cx="7418834" cy="53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207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여러 규제 기법을 적용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𝑚</m:t>
                    </m:r>
                    <m:r>
                      <a:rPr lang="en-US" altLang="ko-KR" i="1" dirty="0">
                        <a:latin typeface="Cambria Math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인 상황에서도 단순 복사를 피할 수 있음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충분히 큰 모델을 사용하되 적절한 규제 기법을 적용하는 현대 기계 학습 추세를 오토인코더로 따르는 셈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>
                    <a:sym typeface="Wingdings" pitchFamily="2" charset="2"/>
                  </a:rPr>
                  <a:t>SAE(sparse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은닉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희소하도록 강제화</a:t>
                </a:r>
                <a:r>
                  <a:rPr lang="en-US" altLang="ko-KR" dirty="0">
                    <a:sym typeface="Wingdings" pitchFamily="2" charset="2"/>
                  </a:rPr>
                  <a:t>(0</a:t>
                </a:r>
                <a:r>
                  <a:rPr lang="ko-KR" altLang="en-US" dirty="0">
                    <a:sym typeface="Wingdings" pitchFamily="2" charset="2"/>
                  </a:rPr>
                  <a:t>이 아닌 요소의 개수를 적게 유지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𝜙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는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희소하도록 강제하는 </a:t>
                </a:r>
                <a:r>
                  <a:rPr lang="ko-KR" altLang="en-US" dirty="0" err="1">
                    <a:sym typeface="Wingdings" pitchFamily="2" charset="2"/>
                  </a:rPr>
                  <a:t>규제항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en-US" altLang="ko-KR" dirty="0">
                    <a:sym typeface="Wingdings" pitchFamily="2" charset="2"/>
                  </a:rPr>
                  <a:t>DAE(</a:t>
                </a:r>
                <a:r>
                  <a:rPr lang="en-US" altLang="ko-KR" dirty="0" err="1">
                    <a:sym typeface="Wingdings" pitchFamily="2" charset="2"/>
                  </a:rPr>
                  <a:t>denoising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잡음을 추가한 다음 원본을 복원하도록 학습하는 원리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특징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에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적절한 양의 잡음을 추가한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입력으로 사용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4" y="3573016"/>
            <a:ext cx="6696744" cy="78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19134"/>
            <a:ext cx="6801207" cy="833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882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규제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ym typeface="Wingdings" pitchFamily="2" charset="2"/>
                  </a:rPr>
                  <a:t>CAE(contractive </a:t>
                </a:r>
                <a:r>
                  <a:rPr lang="en-US" altLang="ko-KR" dirty="0" err="1">
                    <a:sym typeface="Wingdings" pitchFamily="2" charset="2"/>
                  </a:rPr>
                  <a:t>autoencoder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인코더함수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𝑓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야코비안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행렬의 </a:t>
                </a:r>
                <a:r>
                  <a:rPr lang="ko-KR" altLang="en-US" dirty="0" err="1">
                    <a:sym typeface="Wingdings" pitchFamily="2" charset="2"/>
                  </a:rPr>
                  <a:t>프로베니우스</a:t>
                </a:r>
                <a:r>
                  <a:rPr lang="ko-KR" altLang="en-US" dirty="0">
                    <a:sym typeface="Wingdings" pitchFamily="2" charset="2"/>
                  </a:rPr>
                  <a:t> 놈을 작게 유지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CAE</a:t>
                </a:r>
                <a:r>
                  <a:rPr lang="ko-KR" altLang="en-US" dirty="0">
                    <a:sym typeface="Wingdings" pitchFamily="2" charset="2"/>
                  </a:rPr>
                  <a:t>는 공간을 축소하는 효과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6" y="1700808"/>
            <a:ext cx="5904656" cy="121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982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오토인코더는 얕은 신경망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itchFamily="2" charset="2"/>
              </a:rPr>
              <a:t>은닉층이</a:t>
            </a:r>
            <a:r>
              <a:rPr lang="ko-KR" altLang="en-US" dirty="0">
                <a:sym typeface="Wingdings" pitchFamily="2" charset="2"/>
              </a:rPr>
              <a:t> 하나뿐임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표현력에 한계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여러 층으로 쌓으면 용량이 커짐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>
                <a:sym typeface="Wingdings" pitchFamily="2" charset="2"/>
              </a:rPr>
              <a:t>적층</a:t>
            </a:r>
            <a:r>
              <a:rPr lang="ko-KR" altLang="en-US" dirty="0">
                <a:sym typeface="Wingdings" pitchFamily="2" charset="2"/>
              </a:rPr>
              <a:t> 오토인코더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층별 예비학습을 이용하여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6-29]</a:t>
            </a:r>
            <a:r>
              <a:rPr lang="ko-KR" altLang="en-US" dirty="0">
                <a:sym typeface="Wingdings" pitchFamily="2" charset="2"/>
              </a:rPr>
              <a:t>처럼 깊은 신경망을 만듦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19" y="3356992"/>
            <a:ext cx="61608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88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6.7.2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적층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오토인코더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>
                    <a:sym typeface="Wingdings" pitchFamily="2" charset="2"/>
                  </a:rPr>
                  <a:t>적층</a:t>
                </a:r>
                <a:r>
                  <a:rPr lang="ko-KR" altLang="en-US" dirty="0">
                    <a:sym typeface="Wingdings" pitchFamily="2" charset="2"/>
                  </a:rPr>
                  <a:t> 오토인코더를 지도 학습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분류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에 활용하는 경우의 학습 과정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층별 예비학습을 필요한 만큼 수행한다</a:t>
                </a:r>
                <a:r>
                  <a:rPr lang="en-US" altLang="ko-KR" dirty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가지고 비지도 학습</a:t>
                </a:r>
                <a:r>
                  <a:rPr lang="en-US" altLang="ko-KR" dirty="0">
                    <a:sym typeface="Wingdings" pitchFamily="2" charset="2"/>
                  </a:rPr>
                  <a:t>)  // [</a:t>
                </a:r>
                <a:r>
                  <a:rPr lang="ko-KR" altLang="en-US" dirty="0">
                    <a:sym typeface="Wingdings" pitchFamily="2" charset="2"/>
                  </a:rPr>
                  <a:t>그림</a:t>
                </a:r>
                <a:r>
                  <a:rPr lang="en-US" altLang="ko-KR" dirty="0">
                    <a:sym typeface="Wingdings" pitchFamily="2" charset="2"/>
                  </a:rPr>
                  <a:t>6-29]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en-US" altLang="ko-KR" dirty="0">
                    <a:sym typeface="Wingdings" pitchFamily="2" charset="2"/>
                  </a:rPr>
                  <a:t>3</a:t>
                </a:r>
                <a:r>
                  <a:rPr lang="ko-KR" altLang="en-US" dirty="0">
                    <a:sym typeface="Wingdings" pitchFamily="2" charset="2"/>
                  </a:rPr>
                  <a:t>번 수행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마지막 층의 출력을 입력으로 하여</a:t>
                </a:r>
                <a:r>
                  <a:rPr lang="en-US" altLang="ko-KR" dirty="0">
                    <a:sym typeface="Wingdings" pitchFamily="2" charset="2"/>
                  </a:rPr>
                  <a:t>, MLP</a:t>
                </a:r>
                <a:r>
                  <a:rPr lang="ko-KR" altLang="en-US" dirty="0">
                    <a:sym typeface="Wingdings" pitchFamily="2" charset="2"/>
                  </a:rPr>
                  <a:t>를 학습한다</a:t>
                </a:r>
                <a:r>
                  <a:rPr lang="en-US" altLang="ko-KR" dirty="0">
                    <a:sym typeface="Wingdings" pitchFamily="2" charset="2"/>
                  </a:rPr>
                  <a:t>.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sym typeface="Wingdings" pitchFamily="2" charset="2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가지고 지도 학습</a:t>
                </a:r>
                <a:r>
                  <a:rPr lang="en-US" altLang="ko-KR" dirty="0">
                    <a:sym typeface="Wingdings" pitchFamily="2" charset="2"/>
                  </a:rPr>
                  <a:t>) // [</a:t>
                </a:r>
                <a:r>
                  <a:rPr lang="ko-KR" altLang="en-US" dirty="0">
                    <a:sym typeface="Wingdings" pitchFamily="2" charset="2"/>
                  </a:rPr>
                  <a:t>그림</a:t>
                </a:r>
                <a:r>
                  <a:rPr lang="en-US" altLang="ko-KR" dirty="0">
                    <a:sym typeface="Wingdings" pitchFamily="2" charset="2"/>
                  </a:rPr>
                  <a:t>6-29]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𝐡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마지막 층의 출력임 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>
                    <a:sym typeface="Wingdings" pitchFamily="2" charset="2"/>
                  </a:rPr>
                  <a:t>신경망 전체를 한꺼번에 추가로 학습한다</a:t>
                </a:r>
                <a:r>
                  <a:rPr lang="en-US" altLang="ko-KR" dirty="0">
                    <a:sym typeface="Wingdings" pitchFamily="2" charset="2"/>
                  </a:rPr>
                  <a:t>.  </a:t>
                </a:r>
                <a:r>
                  <a:rPr lang="ko-KR" altLang="en-US" dirty="0">
                    <a:sym typeface="Wingdings" pitchFamily="2" charset="2"/>
                  </a:rPr>
                  <a:t>미세 조정 단계</a:t>
                </a:r>
                <a:endParaRPr lang="en-US" altLang="ko-KR" dirty="0">
                  <a:sym typeface="Wingdings" pitchFamily="2" charset="2"/>
                </a:endParaRP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층별 예비학습의 역사적 의미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깊은 구조의 </a:t>
                </a:r>
                <a:r>
                  <a:rPr lang="en-US" altLang="ko-KR" dirty="0">
                    <a:sym typeface="Wingdings" pitchFamily="2" charset="2"/>
                  </a:rPr>
                  <a:t>MLP</a:t>
                </a:r>
                <a:r>
                  <a:rPr lang="ko-KR" altLang="en-US" dirty="0">
                    <a:sym typeface="Wingdings" pitchFamily="2" charset="2"/>
                  </a:rPr>
                  <a:t> 학습이 번번이 실패하던 상황에서 </a:t>
                </a:r>
                <a:r>
                  <a:rPr lang="en-US" altLang="ko-KR" dirty="0">
                    <a:sym typeface="Wingdings" pitchFamily="2" charset="2"/>
                  </a:rPr>
                  <a:t>2006</a:t>
                </a:r>
                <a:r>
                  <a:rPr lang="ko-KR" altLang="en-US" dirty="0">
                    <a:sym typeface="Wingdings" pitchFamily="2" charset="2"/>
                  </a:rPr>
                  <a:t>년에 힌튼 교수가 층별 예비학습 아이디어를 제안하고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성공적인 성능을 입증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r>
                  <a:rPr lang="ko-KR" altLang="en-US" dirty="0">
                    <a:sym typeface="Wingdings" pitchFamily="2" charset="2"/>
                  </a:rPr>
                  <a:t>이후 기계 학습 연구자들의 관심 고조되고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현재 </a:t>
                </a:r>
                <a:r>
                  <a:rPr lang="ko-KR" altLang="en-US" dirty="0" err="1">
                    <a:sym typeface="Wingdings" pitchFamily="2" charset="2"/>
                  </a:rPr>
                  <a:t>딥러닝은</a:t>
                </a:r>
                <a:r>
                  <a:rPr lang="ko-KR" altLang="en-US" dirty="0">
                    <a:sym typeface="Wingdings" pitchFamily="2" charset="2"/>
                  </a:rPr>
                  <a:t> 기계 학습을 주도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여러 가지 기술 향상으로 현재는 층별 예비학습을 별로 사용하지 않음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714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6.8.1 </a:t>
            </a:r>
            <a:r>
              <a:rPr lang="ko-KR" altLang="en-US" dirty="0" err="1"/>
              <a:t>매니폴드란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6.8.2 </a:t>
            </a:r>
            <a:r>
              <a:rPr lang="en-US" altLang="ko-KR" dirty="0" err="1"/>
              <a:t>IsoMap</a:t>
            </a:r>
            <a:endParaRPr lang="en-US" altLang="ko-KR" dirty="0"/>
          </a:p>
          <a:p>
            <a:r>
              <a:rPr lang="en-US" altLang="ko-KR" dirty="0"/>
              <a:t>6.8.3 LLE</a:t>
            </a:r>
          </a:p>
          <a:p>
            <a:r>
              <a:rPr lang="en-US" altLang="ko-KR" dirty="0"/>
              <a:t>6.8.4 t-SNE</a:t>
            </a:r>
          </a:p>
          <a:p>
            <a:r>
              <a:rPr lang="en-US" altLang="ko-KR" dirty="0"/>
              <a:t>6.8.5 </a:t>
            </a:r>
            <a:r>
              <a:rPr lang="ko-KR" altLang="en-US" dirty="0"/>
              <a:t>귀납적 학습 모델과 </a:t>
            </a:r>
            <a:r>
              <a:rPr lang="ko-KR" altLang="en-US" dirty="0" err="1"/>
              <a:t>트랜스덕티브</a:t>
            </a:r>
            <a:r>
              <a:rPr lang="ko-KR" altLang="en-US" dirty="0"/>
              <a:t> 학습 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오토인코더는 데이터 구조를 간접적으로 표현</a:t>
            </a:r>
            <a:endParaRPr lang="en-US" altLang="ko-KR" dirty="0"/>
          </a:p>
          <a:p>
            <a:r>
              <a:rPr lang="ko-KR" altLang="en-US" dirty="0"/>
              <a:t>반면 </a:t>
            </a:r>
            <a:r>
              <a:rPr lang="ko-KR" altLang="en-US" dirty="0" err="1"/>
              <a:t>매니폴드</a:t>
            </a:r>
            <a:r>
              <a:rPr lang="ko-KR" altLang="en-US" dirty="0"/>
              <a:t> 학습은 데이터의 비선형 구조를 직접적으로 반영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95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/>
              <a:t>비지도 학습의 일반 과업</a:t>
            </a:r>
            <a:endParaRPr lang="en-US" altLang="ko-KR" dirty="0"/>
          </a:p>
          <a:p>
            <a:r>
              <a:rPr lang="en-US" altLang="ko-KR" dirty="0"/>
              <a:t>6.2.2 </a:t>
            </a:r>
            <a:r>
              <a:rPr lang="ko-KR" altLang="en-US" dirty="0"/>
              <a:t>비지도 학습의 응용 과업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2803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</p:spPr>
            <p:txBody>
              <a:bodyPr/>
              <a:lstStyle/>
              <a:p>
                <a:r>
                  <a:rPr lang="ko-KR" altLang="en-US" dirty="0" err="1"/>
                  <a:t>매니폴드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매니폴드는</a:t>
                </a:r>
                <a:r>
                  <a:rPr lang="ko-KR" altLang="en-US" dirty="0"/>
                  <a:t> 고차원 공간에 내재한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6-30]</a:t>
                </a:r>
                <a:r>
                  <a:rPr lang="ko-KR" altLang="en-US" dirty="0"/>
                  <a:t>에서 도로가 </a:t>
                </a:r>
                <a:r>
                  <a:rPr lang="ko-KR" altLang="en-US" dirty="0" err="1"/>
                  <a:t>매니폴드에</a:t>
                </a:r>
                <a:r>
                  <a:rPr lang="ko-KR" altLang="en-US" dirty="0"/>
                  <a:t> 해당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자동차 위치를 데이터로 간주하면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위도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경도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고도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</a:t>
                </a:r>
                <a:r>
                  <a:rPr lang="en-US" altLang="ko-KR" dirty="0"/>
                  <a:t> 3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고차원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공간 데이터를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기준점에서의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거리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라는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저차원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공간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ko-KR" altLang="en-US" dirty="0" err="1"/>
                  <a:t>매니폴드로</a:t>
                </a:r>
                <a:r>
                  <a:rPr lang="ko-KR" altLang="en-US" dirty="0"/>
                  <a:t> 표현할 수 있음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보통 </a:t>
                </a:r>
                <a:r>
                  <a:rPr lang="ko-KR" altLang="en-US" dirty="0" err="1"/>
                  <a:t>매니폴드는</a:t>
                </a:r>
                <a:r>
                  <a:rPr lang="ko-KR" altLang="en-US" dirty="0"/>
                  <a:t> 비선형 공간이지만 지역적으로 살피면 선형 구조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968552" cy="5688632"/>
              </a:xfrm>
              <a:blipFill rotWithShape="1">
                <a:blip r:embed="rId2"/>
                <a:stretch>
                  <a:fillRect l="-982" r="-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2493"/>
            <a:ext cx="3485341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35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매니폴드란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 err="1"/>
              <a:t>매니폴드</a:t>
            </a:r>
            <a:r>
              <a:rPr lang="ko-KR" altLang="en-US" dirty="0"/>
              <a:t>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인위적인 상황 예시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매니폴드를</a:t>
            </a:r>
            <a:r>
              <a:rPr lang="ko-KR" altLang="en-US" dirty="0"/>
              <a:t> 어떻게 찾고</a:t>
            </a:r>
            <a:r>
              <a:rPr lang="en-US" altLang="ko-KR" dirty="0"/>
              <a:t>, </a:t>
            </a:r>
            <a:r>
              <a:rPr lang="ko-KR" altLang="en-US" dirty="0"/>
              <a:t>어떻게 표현할 것인가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2824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36303"/>
            <a:ext cx="4464497" cy="2258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67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IsoMap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최근접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이웃 그래프 구축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첫째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점은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최근접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이웃을 구하여 거리를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/>
                  <a:t>에 채움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둘째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빈 곳은 최단 경로의</a:t>
                </a:r>
                <a:r>
                  <a:rPr lang="en-US" altLang="ko-KR" baseline="30000" dirty="0"/>
                  <a:t>shortest path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길이로 채움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  <m:r>
                      <a:rPr lang="en-US" altLang="ko-KR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의 고유 벡터를 계산하고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ko-KR" altLang="en-US" dirty="0"/>
                  <a:t>개의 고유 벡터를 선택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이들 고유 벡터가 새로운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 형성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샘플의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좌표는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rad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/>
                  <a:t>로 변환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에 해당하는 고유 벡터의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요소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) 2</a:t>
                </a:r>
                <a:r>
                  <a:rPr lang="ko-KR" altLang="en-US" dirty="0"/>
                  <a:t>차원으로 변환하는 경우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rad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𝐌</m:t>
                    </m:r>
                  </m:oMath>
                </a14:m>
                <a:r>
                  <a:rPr lang="ko-KR" altLang="en-US" dirty="0"/>
                  <a:t>의 크기가 방대한 문제점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928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LLE(locally linear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/>
                  <a:t>LLE</a:t>
                </a:r>
              </a:p>
              <a:p>
                <a:pPr lvl="1"/>
                <a:r>
                  <a:rPr lang="ko-KR" altLang="en-US" dirty="0"/>
                  <a:t>거리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𝐌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대신에 식 </a:t>
                </a:r>
                <a:r>
                  <a:rPr lang="en-US" altLang="ko-KR" dirty="0"/>
                  <a:t>(6.42)</a:t>
                </a:r>
                <a:r>
                  <a:rPr lang="ko-KR" altLang="en-US" dirty="0"/>
                  <a:t>의 함수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/>
                  <a:t>을 최소로 하는 가중치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를 사용함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 err="1"/>
                  <a:t>최근접</a:t>
                </a:r>
                <a:r>
                  <a:rPr lang="ko-KR" altLang="en-US" dirty="0"/>
                  <a:t> 이웃의 선형 결합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ko-KR" i="1" smtClean="0">
                            <a:latin typeface="Cambria Math"/>
                            <a:ea typeface="Cambria Math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ko-KR" altLang="en-US" b="0" i="1" smtClean="0">
                                <a:latin typeface="Cambria Math"/>
                              </a:rPr>
                              <m:t>의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이웃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근사화하는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셈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6-32(a)])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844824"/>
            <a:ext cx="6480720" cy="110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89040"/>
            <a:ext cx="4680520" cy="253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214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6.8.3 LLE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/>
                  <a:t>저차원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공간에서는</a:t>
                </a:r>
                <a:r>
                  <a:rPr lang="en-US" altLang="ko-KR" dirty="0"/>
                  <a:t>,</a:t>
                </a:r>
              </a:p>
              <a:p>
                <a:pPr lvl="2"/>
                <a:r>
                  <a:rPr lang="ko-KR" altLang="en-US" dirty="0"/>
                  <a:t>변환된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공간의 점을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이라면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(6.43)</a:t>
                </a:r>
                <a:r>
                  <a:rPr lang="ko-KR" altLang="en-US" dirty="0"/>
                  <a:t>을 최소화하는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찾아야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고차원 원래 공간에서의 식 </a:t>
                </a:r>
                <a:r>
                  <a:rPr lang="en-US" altLang="ko-KR" dirty="0"/>
                  <a:t>(6.42)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변환 공간에서 식 </a:t>
                </a:r>
                <a:r>
                  <a:rPr lang="en-US" altLang="ko-KR" dirty="0"/>
                  <a:t>(6.43)</a:t>
                </a:r>
                <a:r>
                  <a:rPr lang="ko-KR" altLang="en-US" dirty="0"/>
                  <a:t>을 비슷하게 유지함으로써 원래 데이터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 변환된 데이터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가 비슷한 구조를 가짐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485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377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현재</a:t>
                </a:r>
                <a:r>
                  <a:rPr lang="en-US" altLang="ko-KR" dirty="0"/>
                  <a:t> t-SNE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매니폴드</a:t>
                </a:r>
                <a:r>
                  <a:rPr lang="ko-KR" altLang="en-US" dirty="0"/>
                  <a:t> 공간 변환 기법 중에서 가장 뛰어남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원래 공간에서 유사도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측정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유사도를</a:t>
                </a:r>
                <a:r>
                  <a:rPr lang="ko-KR" altLang="en-US" dirty="0"/>
                  <a:t> 식 </a:t>
                </a:r>
                <a:r>
                  <a:rPr lang="en-US" altLang="ko-KR" dirty="0"/>
                  <a:t>(6.45)</a:t>
                </a:r>
                <a:r>
                  <a:rPr lang="ko-KR" altLang="en-US" dirty="0"/>
                  <a:t>의 확률로 측정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49" y="1556792"/>
            <a:ext cx="6328125" cy="204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16" y="4509120"/>
            <a:ext cx="5814789" cy="203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0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변환된 공간에서의 </a:t>
                </a:r>
                <a:r>
                  <a:rPr lang="ko-KR" altLang="en-US" dirty="0" err="1"/>
                  <a:t>유사도는</a:t>
                </a:r>
                <a:r>
                  <a:rPr lang="ko-KR" altLang="en-US" dirty="0"/>
                  <a:t> 스튜던트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분포로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측정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𝐲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는 변환된 공간에서의 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원래 데이터와 변환된 데이터의 구조가 비슷해야 하므로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확률 분포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/>
                  <a:t>가 비슷할수록 좋음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비슷한 정도를 측정하기 위해 식 </a:t>
                </a:r>
                <a:r>
                  <a:rPr lang="en-US" altLang="ko-KR" dirty="0"/>
                  <a:t>(6.47)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KL </a:t>
                </a:r>
                <a:r>
                  <a:rPr lang="ko-KR" altLang="en-US" dirty="0" err="1"/>
                  <a:t>다이버전스를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7" y="2060848"/>
            <a:ext cx="6264696" cy="86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2" y="4941168"/>
            <a:ext cx="7242820" cy="9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8109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6.8.4 t-SNE(stochastic neighbor embedding)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학습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목적함수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𝐽</m:t>
                    </m:r>
                  </m:oMath>
                </a14:m>
                <a:r>
                  <a:rPr lang="ko-KR" altLang="en-US" dirty="0"/>
                  <a:t>를 최소로 하는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ko-KR" altLang="en-US" dirty="0"/>
                  <a:t>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KL </a:t>
                </a:r>
                <a:r>
                  <a:rPr lang="ko-KR" altLang="en-US" dirty="0" err="1"/>
                  <a:t>다이버전스를</a:t>
                </a:r>
                <a:r>
                  <a:rPr lang="ko-KR" altLang="en-US" dirty="0"/>
                  <a:t> 최소로 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 찾는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하강법을</a:t>
                </a:r>
                <a:r>
                  <a:rPr lang="ko-KR" altLang="en-US" dirty="0"/>
                  <a:t> 이용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(6.48))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5864596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6680720" cy="346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03848" y="6433676"/>
            <a:ext cx="5663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T-SNE</a:t>
            </a:r>
            <a:r>
              <a:rPr lang="ko-KR" altLang="en-US" sz="1600" dirty="0">
                <a:solidFill>
                  <a:srgbClr val="0000FF"/>
                </a:solidFill>
              </a:rPr>
              <a:t>에 대한 다양한 정보 </a:t>
            </a:r>
            <a:r>
              <a:rPr lang="en-US" altLang="ko-KR" sz="1600" dirty="0">
                <a:solidFill>
                  <a:srgbClr val="0000FF"/>
                </a:solidFill>
              </a:rPr>
              <a:t>http://lvdmaaten.github.io/tsne/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2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6.8.5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귀납적 학습 모델과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트랜스덕티브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err="1"/>
              <a:t>트랜스덕티브</a:t>
            </a:r>
            <a:r>
              <a:rPr lang="ko-KR" altLang="en-US" dirty="0"/>
              <a:t> 학습 모델</a:t>
            </a:r>
            <a:endParaRPr lang="en-US" altLang="ko-KR" dirty="0"/>
          </a:p>
          <a:p>
            <a:pPr lvl="1"/>
            <a:r>
              <a:rPr lang="ko-KR" altLang="en-US" dirty="0"/>
              <a:t>훈련집합 이외의 새로운 샘플을 처리할 능력이 없는 모델</a:t>
            </a:r>
            <a:endParaRPr lang="en-US" altLang="ko-KR" dirty="0"/>
          </a:p>
          <a:p>
            <a:pPr lvl="1"/>
            <a:r>
              <a:rPr lang="en-US" altLang="ko-KR" dirty="0" err="1"/>
              <a:t>IsoMap</a:t>
            </a:r>
            <a:r>
              <a:rPr lang="en-US" altLang="ko-KR" dirty="0"/>
              <a:t>, LLE, t-SNE</a:t>
            </a:r>
            <a:r>
              <a:rPr lang="ko-KR" altLang="en-US" dirty="0"/>
              <a:t>는 모두 </a:t>
            </a:r>
            <a:r>
              <a:rPr lang="ko-KR" altLang="en-US" dirty="0" err="1"/>
              <a:t>트랜스덕티브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/>
              <a:t>데이터 가시화라는 목적에 관한 한 </a:t>
            </a:r>
            <a:r>
              <a:rPr lang="en-US" altLang="ko-KR" dirty="0"/>
              <a:t>PCA</a:t>
            </a:r>
            <a:r>
              <a:rPr lang="ko-KR" altLang="en-US" dirty="0"/>
              <a:t>나 오토인코더와 같은 귀납적 모델보다 성능이 뛰어남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귀납적 모델</a:t>
            </a:r>
            <a:endParaRPr lang="en-US" altLang="ko-KR" dirty="0"/>
          </a:p>
          <a:p>
            <a:pPr lvl="1"/>
            <a:r>
              <a:rPr lang="ko-KR" altLang="en-US" dirty="0"/>
              <a:t>훈련집합 이외의 새로운 샘플을 처리할 능력이 있는 모델</a:t>
            </a:r>
            <a:endParaRPr lang="en-US" altLang="ko-KR" dirty="0"/>
          </a:p>
          <a:p>
            <a:pPr lvl="1"/>
            <a:r>
              <a:rPr lang="en-US" altLang="ko-KR" dirty="0" err="1"/>
              <a:t>IsoMap</a:t>
            </a:r>
            <a:r>
              <a:rPr lang="en-US" altLang="ko-KR" dirty="0"/>
              <a:t>, LLE, t-SNE</a:t>
            </a:r>
            <a:r>
              <a:rPr lang="ko-KR" altLang="en-US" dirty="0"/>
              <a:t>를 제외한 지금까지 공부한 모든 모델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주어진 문제에 따라 둘 중 적절한 것을 선택하는 지혜 필요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8489776" cy="90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09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일반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일반 과업</a:t>
            </a:r>
            <a:endParaRPr lang="en-US" altLang="ko-KR" dirty="0"/>
          </a:p>
          <a:p>
            <a:pPr lvl="1"/>
            <a:r>
              <a:rPr lang="ko-KR" altLang="en-US" dirty="0"/>
              <a:t>군집화</a:t>
            </a:r>
            <a:r>
              <a:rPr lang="en-US" altLang="ko-KR" dirty="0"/>
              <a:t>: </a:t>
            </a:r>
            <a:r>
              <a:rPr lang="ko-KR" altLang="en-US" dirty="0"/>
              <a:t>유사한 샘플을 모아 같은 그룹으로 묶는 일</a:t>
            </a:r>
            <a:endParaRPr lang="en-US" altLang="ko-KR" dirty="0"/>
          </a:p>
          <a:p>
            <a:pPr lvl="1"/>
            <a:r>
              <a:rPr lang="ko-KR" altLang="en-US" dirty="0"/>
              <a:t>밀도 추정</a:t>
            </a:r>
            <a:r>
              <a:rPr lang="en-US" altLang="ko-KR" dirty="0"/>
              <a:t>: </a:t>
            </a:r>
            <a:r>
              <a:rPr lang="ko-KR" altLang="en-US" dirty="0"/>
              <a:t>데이터로부터 확률분포를 추정하는 일</a:t>
            </a:r>
            <a:endParaRPr lang="en-US" altLang="ko-KR" dirty="0"/>
          </a:p>
          <a:p>
            <a:pPr lvl="1"/>
            <a:r>
              <a:rPr lang="ko-KR" altLang="en-US" dirty="0"/>
              <a:t>공간 변환</a:t>
            </a:r>
            <a:r>
              <a:rPr lang="en-US" altLang="ko-KR" dirty="0"/>
              <a:t>: </a:t>
            </a:r>
            <a:r>
              <a:rPr lang="ko-KR" altLang="en-US" dirty="0"/>
              <a:t>원래 특징 공간을 </a:t>
            </a:r>
            <a:r>
              <a:rPr lang="ko-KR" altLang="en-US" dirty="0" err="1"/>
              <a:t>저차원</a:t>
            </a:r>
            <a:r>
              <a:rPr lang="ko-KR" altLang="en-US" dirty="0"/>
              <a:t> 또는 고차원 공간으로 변환하는 일</a:t>
            </a:r>
            <a:endParaRPr lang="en-US" altLang="ko-KR" dirty="0"/>
          </a:p>
          <a:p>
            <a:r>
              <a:rPr lang="ko-KR" altLang="en-US" dirty="0"/>
              <a:t>데이터에 </a:t>
            </a:r>
            <a:r>
              <a:rPr lang="ko-KR" altLang="en-US" dirty="0">
                <a:solidFill>
                  <a:srgbClr val="FF0000"/>
                </a:solidFill>
              </a:rPr>
              <a:t>내재한 구조</a:t>
            </a:r>
            <a:r>
              <a:rPr lang="ko-KR" altLang="en-US" dirty="0"/>
              <a:t>를 잘 파악하여 새로운 정보를 발견해야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0560" cy="336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BC261-5C6C-4075-8D62-C784CB6B9269}"/>
              </a:ext>
            </a:extLst>
          </p:cNvPr>
          <p:cNvSpPr txBox="1"/>
          <p:nvPr/>
        </p:nvSpPr>
        <p:spPr>
          <a:xfrm>
            <a:off x="6084168" y="3212976"/>
            <a:ext cx="2736304" cy="144016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비지도 학습은 지도 학습과 마찬가지로 최적화 문제로 공식화하여 문제를 푼다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그렇다면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입력에 대한 출력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목푯값이 없는 상황에서 어떻게 목적함수를 설계할 수 있나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endParaRPr lang="en-US" altLang="ko-KR" sz="120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결국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내재한 구조를 얼마나 잘 파악하고 표현하는지에 성공 여부가 달려 있다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4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응용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아주 많은 응용</a:t>
            </a:r>
            <a:r>
              <a:rPr lang="en-US" altLang="ko-KR" dirty="0"/>
              <a:t>(</a:t>
            </a:r>
            <a:r>
              <a:rPr lang="ko-KR" altLang="en-US" dirty="0"/>
              <a:t>서로 밀접하게 연관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군집화의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맞춤 광고</a:t>
            </a:r>
            <a:r>
              <a:rPr lang="en-US" altLang="ko-KR" dirty="0"/>
              <a:t>, </a:t>
            </a:r>
            <a:r>
              <a:rPr lang="ko-KR" altLang="en-US" dirty="0"/>
              <a:t>영상 분할</a:t>
            </a:r>
            <a:r>
              <a:rPr lang="en-US" altLang="ko-KR" dirty="0"/>
              <a:t>, </a:t>
            </a:r>
            <a:r>
              <a:rPr lang="ko-KR" altLang="en-US" dirty="0"/>
              <a:t>유전자 데이터 분석</a:t>
            </a:r>
            <a:r>
              <a:rPr lang="en-US" altLang="ko-KR" dirty="0"/>
              <a:t>, SNS </a:t>
            </a:r>
            <a:r>
              <a:rPr lang="ko-KR" altLang="en-US" dirty="0"/>
              <a:t>실시간 </a:t>
            </a:r>
            <a:r>
              <a:rPr lang="ko-KR" altLang="en-US" dirty="0" err="1"/>
              <a:t>검색어</a:t>
            </a:r>
            <a:r>
              <a:rPr lang="ko-KR" altLang="en-US" dirty="0"/>
              <a:t> 분석하여 사람들의 관심 파악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밀도 추정의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생성 모델 구축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 변환의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가시화</a:t>
            </a:r>
            <a:r>
              <a:rPr lang="en-US" altLang="ko-KR" dirty="0"/>
              <a:t>, </a:t>
            </a:r>
            <a:r>
              <a:rPr lang="ko-KR" altLang="en-US" dirty="0"/>
              <a:t>데이터 압축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(</a:t>
            </a:r>
            <a:r>
              <a:rPr lang="ko-KR" altLang="en-US" dirty="0"/>
              <a:t>표현 학습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3FB47-4CA7-4B94-A53F-B1D4F85FCC43}"/>
              </a:ext>
            </a:extLst>
          </p:cNvPr>
          <p:cNvSpPr txBox="1"/>
          <p:nvPr/>
        </p:nvSpPr>
        <p:spPr>
          <a:xfrm>
            <a:off x="899592" y="4653136"/>
            <a:ext cx="7704856" cy="50405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기시화나 데이터 압축은 정보 손실을 최소화하면서 저차원으로 변환하는 것이 목적이지만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 추출에서는 차원의 크기는 중요하지 않고 분류나 회귀 문제를 푸는 데 더 유리한 특징 공간으로 변환하느냐가 중요하다</a:t>
            </a:r>
            <a:r>
              <a:rPr lang="en-US" altLang="ko-KR" sz="120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35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</a:t>
            </a:r>
            <a:endParaRPr lang="en-US" altLang="ko-KR" dirty="0"/>
          </a:p>
          <a:p>
            <a:r>
              <a:rPr lang="en-US" altLang="ko-KR" dirty="0"/>
              <a:t>6.3.2 </a:t>
            </a:r>
            <a:r>
              <a:rPr lang="ko-KR" altLang="en-US" dirty="0"/>
              <a:t>친밀도 전파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43778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7201</TotalTime>
  <Words>3703</Words>
  <Application>Microsoft Office PowerPoint</Application>
  <PresentationFormat>화면 슬라이드 쇼(4:3)</PresentationFormat>
  <Paragraphs>863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아리따M</vt:lpstr>
      <vt:lpstr>Wingdings</vt:lpstr>
      <vt:lpstr>나눔손글씨 펜</vt:lpstr>
      <vt:lpstr>Times New Roman</vt:lpstr>
      <vt:lpstr>Cambria Math</vt:lpstr>
      <vt:lpstr>나눔바른고딕</vt:lpstr>
      <vt:lpstr>맑은 고딕</vt:lpstr>
      <vt:lpstr>Arial</vt:lpstr>
      <vt:lpstr>HY견고딕</vt:lpstr>
      <vt:lpstr>1_Office 테마</vt:lpstr>
      <vt:lpstr>6장. 비지도 학습</vt:lpstr>
      <vt:lpstr>PREVIEW</vt:lpstr>
      <vt:lpstr>PowerPoint 프레젠테이션</vt:lpstr>
      <vt:lpstr>6.1 지도 학습과 비지도 학습, 준지도 학습</vt:lpstr>
      <vt:lpstr>6.1 지도 학습과 비지도 학습, 준지도 학습</vt:lpstr>
      <vt:lpstr>6.2 비지도 학습</vt:lpstr>
      <vt:lpstr>6.2.1 비지도 학습의 일반 과업</vt:lpstr>
      <vt:lpstr>6.2.2 비지도 학습의 응용 과업</vt:lpstr>
      <vt:lpstr>6.3 군집화</vt:lpstr>
      <vt:lpstr>6.3 군집화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6.3.2 친밀도 전파 알고리즘</vt:lpstr>
      <vt:lpstr>6.3.2 친밀도 전파 알고리즘</vt:lpstr>
      <vt:lpstr>6.3.2 친밀도 전파 알고리즘</vt:lpstr>
      <vt:lpstr>6.3.2 친밀도 전파 알고리즘</vt:lpstr>
      <vt:lpstr>6.4 밀도 추정</vt:lpstr>
      <vt:lpstr>6.4.1 커널 밀도 추정</vt:lpstr>
      <vt:lpstr>6.4.1 커널 밀도 추정</vt:lpstr>
      <vt:lpstr>6.4.1 커널 밀도 추정</vt:lpstr>
      <vt:lpstr>6.4.1 커널 밀도 추정</vt:lpstr>
      <vt:lpstr>6.4.2 가우시안 혼합</vt:lpstr>
      <vt:lpstr>6.4.2 가우시안 혼합</vt:lpstr>
      <vt:lpstr>6.4.2 가우시안 혼합</vt:lpstr>
      <vt:lpstr>6.4.3 EM 알고리즘</vt:lpstr>
      <vt:lpstr>6.4.3 EM 알고리즘</vt:lpstr>
      <vt:lpstr>6.5 공간 변환의 이해</vt:lpstr>
      <vt:lpstr>6.5 공간 변환의 이해</vt:lpstr>
      <vt:lpstr>6.6 선형 인자 모델</vt:lpstr>
      <vt:lpstr>6.6 선형 인자 모델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6.6.3 희소 코딩</vt:lpstr>
      <vt:lpstr>6.6.3 희소 코딩</vt:lpstr>
      <vt:lpstr>6.7 오토인코더</vt:lpstr>
      <vt:lpstr>6.7 오토인코더</vt:lpstr>
      <vt:lpstr>6.7 오토인코더</vt:lpstr>
      <vt:lpstr>6.7 오토인코더</vt:lpstr>
      <vt:lpstr>6.7.1 규제 오토인코더</vt:lpstr>
      <vt:lpstr>6.7.1 규제 오토인코더</vt:lpstr>
      <vt:lpstr>6.7.2 적층 오토인코더</vt:lpstr>
      <vt:lpstr>6.7.2 적층 오토인코더</vt:lpstr>
      <vt:lpstr>6.8 매니폴드 학습</vt:lpstr>
      <vt:lpstr>6.8.1 매니폴드란?</vt:lpstr>
      <vt:lpstr>6.8.1 매니폴드란?</vt:lpstr>
      <vt:lpstr>6.8.2 IsoMap</vt:lpstr>
      <vt:lpstr>6.8.3 LLE(locally linear embedding)</vt:lpstr>
      <vt:lpstr>6.8.3 LLE</vt:lpstr>
      <vt:lpstr>6.8.4 t-SNE(stochastic neighbor embedding)</vt:lpstr>
      <vt:lpstr>6.8.4 t-SNE</vt:lpstr>
      <vt:lpstr>6.8.4 t-SNE(stochastic neighbor embedding)</vt:lpstr>
      <vt:lpstr>6.8.5 귀납적 학습 모델과 트랜스덕티브 학습 모델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김영수</cp:lastModifiedBy>
  <cp:revision>663</cp:revision>
  <cp:lastPrinted>2018-01-29T07:02:04Z</cp:lastPrinted>
  <dcterms:created xsi:type="dcterms:W3CDTF">2006-10-05T04:04:58Z</dcterms:created>
  <dcterms:modified xsi:type="dcterms:W3CDTF">2019-10-13T07:49:49Z</dcterms:modified>
</cp:coreProperties>
</file>